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74" r:id="rId2"/>
    <p:sldMasterId id="2147483676" r:id="rId3"/>
    <p:sldMasterId id="2147483678" r:id="rId4"/>
  </p:sldMasterIdLst>
  <p:notesMasterIdLst>
    <p:notesMasterId r:id="rId23"/>
  </p:notesMasterIdLst>
  <p:sldIdLst>
    <p:sldId id="256" r:id="rId5"/>
    <p:sldId id="319" r:id="rId6"/>
    <p:sldId id="323" r:id="rId7"/>
    <p:sldId id="317" r:id="rId8"/>
    <p:sldId id="326" r:id="rId9"/>
    <p:sldId id="327" r:id="rId10"/>
    <p:sldId id="318" r:id="rId11"/>
    <p:sldId id="328" r:id="rId12"/>
    <p:sldId id="320" r:id="rId13"/>
    <p:sldId id="324" r:id="rId14"/>
    <p:sldId id="321" r:id="rId15"/>
    <p:sldId id="325" r:id="rId16"/>
    <p:sldId id="329" r:id="rId17"/>
    <p:sldId id="331" r:id="rId18"/>
    <p:sldId id="330" r:id="rId19"/>
    <p:sldId id="332" r:id="rId20"/>
    <p:sldId id="333" r:id="rId21"/>
    <p:sldId id="33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0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5" autoAdjust="0"/>
    <p:restoredTop sz="96130" autoAdjust="0"/>
  </p:normalViewPr>
  <p:slideViewPr>
    <p:cSldViewPr snapToGrid="0">
      <p:cViewPr>
        <p:scale>
          <a:sx n="100" d="100"/>
          <a:sy n="100" d="100"/>
        </p:scale>
        <p:origin x="42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1737C-000F-49B7-82A1-2FE03B986804}"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FC0D6-A39C-4936-BA15-D582D8E7CF93}" type="slidenum">
              <a:rPr lang="en-US" smtClean="0"/>
              <a:t>‹#›</a:t>
            </a:fld>
            <a:endParaRPr lang="en-US"/>
          </a:p>
        </p:txBody>
      </p:sp>
    </p:spTree>
    <p:extLst>
      <p:ext uri="{BB962C8B-B14F-4D97-AF65-F5344CB8AC3E}">
        <p14:creationId xmlns:p14="http://schemas.microsoft.com/office/powerpoint/2010/main" val="63561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FAA8-B1FF-F8EB-0213-6DCB2461B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6A8CB-D8DD-242B-381F-452D9102E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1A9112-C475-F0AA-AE57-212F0D624E41}"/>
              </a:ext>
            </a:extLst>
          </p:cNvPr>
          <p:cNvSpPr>
            <a:spLocks noGrp="1"/>
          </p:cNvSpPr>
          <p:nvPr>
            <p:ph type="dt" sz="half" idx="10"/>
          </p:nvPr>
        </p:nvSpPr>
        <p:spPr/>
        <p:txBody>
          <a:bodyPr/>
          <a:lstStyle/>
          <a:p>
            <a:fld id="{6FBCF284-7129-4447-A668-4B152B9862E7}" type="datetimeFigureOut">
              <a:rPr lang="en-US" smtClean="0"/>
              <a:t>2/16/2026</a:t>
            </a:fld>
            <a:endParaRPr lang="en-US"/>
          </a:p>
        </p:txBody>
      </p:sp>
      <p:sp>
        <p:nvSpPr>
          <p:cNvPr id="5" name="Footer Placeholder 4">
            <a:extLst>
              <a:ext uri="{FF2B5EF4-FFF2-40B4-BE49-F238E27FC236}">
                <a16:creationId xmlns:a16="http://schemas.microsoft.com/office/drawing/2014/main" id="{0623C4B6-9646-D9E1-351C-4263768CB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D4AA4-85D0-0A69-1E9F-3F45240D9EBA}"/>
              </a:ext>
            </a:extLst>
          </p:cNvPr>
          <p:cNvSpPr>
            <a:spLocks noGrp="1"/>
          </p:cNvSpPr>
          <p:nvPr>
            <p:ph type="sldNum" sz="quarter" idx="12"/>
          </p:nvPr>
        </p:nvSpPr>
        <p:spPr/>
        <p:txBody>
          <a:bodyPr/>
          <a:lstStyle/>
          <a:p>
            <a:fld id="{39275B2D-E010-4AE9-AB2B-9A247F3747CC}" type="slidenum">
              <a:rPr lang="en-US" smtClean="0"/>
              <a:t>‹#›</a:t>
            </a:fld>
            <a:endParaRPr lang="en-US"/>
          </a:p>
        </p:txBody>
      </p:sp>
    </p:spTree>
    <p:extLst>
      <p:ext uri="{BB962C8B-B14F-4D97-AF65-F5344CB8AC3E}">
        <p14:creationId xmlns:p14="http://schemas.microsoft.com/office/powerpoint/2010/main" val="35488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a:srcRect l="26845" t="16133" r="36397" b="17381"/>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a:t>※</a:t>
            </a:r>
            <a:r>
              <a:rPr kumimoji="1" lang="ja-JP" altLang="en-US"/>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p:txBody>
          <a:bodyPr lIns="91440" tIns="45720" rIns="91440" bIns="45720" anchor="ctr" anchorCtr="0"/>
          <a:lstStyle/>
          <a:p>
            <a:r>
              <a:rPr lang="en-US" altLang="ja-JP" dirty="0"/>
              <a:t>PF Integration (Site) Overview</a:t>
            </a:r>
            <a:endParaRPr lang="ja-JP" altLang="en-US" dirty="0"/>
          </a:p>
        </p:txBody>
      </p:sp>
      <p:sp>
        <p:nvSpPr>
          <p:cNvPr id="2" name="テキスト プレースホルダー 2">
            <a:extLst>
              <a:ext uri="{FF2B5EF4-FFF2-40B4-BE49-F238E27FC236}">
                <a16:creationId xmlns:a16="http://schemas.microsoft.com/office/drawing/2014/main" id="{5E49C8AF-C002-F8DA-70BC-EC31CDBB82B6}"/>
              </a:ext>
            </a:extLst>
          </p:cNvPr>
          <p:cNvSpPr txBox="1">
            <a:spLocks/>
          </p:cNvSpPr>
          <p:nvPr/>
        </p:nvSpPr>
        <p:spPr>
          <a:xfrm>
            <a:off x="310175" y="5064369"/>
            <a:ext cx="3778249" cy="374876"/>
          </a:xfrm>
          <a:prstGeom prst="rect">
            <a:avLst/>
          </a:prstGeom>
        </p:spPr>
        <p:txBody>
          <a:bodyPr lIns="91440" tIns="45720" rIns="91440" bIns="45720" anchor="ctr" anchorCtr="0"/>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en-US" sz="1400" dirty="0"/>
              <a:t>Last Update: 2026/2/16</a:t>
            </a:r>
          </a:p>
        </p:txBody>
      </p:sp>
    </p:spTree>
    <p:extLst>
      <p:ext uri="{BB962C8B-B14F-4D97-AF65-F5344CB8AC3E}">
        <p14:creationId xmlns:p14="http://schemas.microsoft.com/office/powerpoint/2010/main" val="97448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FD41-F87E-6CA5-9D4D-D881DE68CAD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2F77533-2348-4E67-CC65-A06B4FC7752E}"/>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7D1F60C3-C49B-552B-50A7-2A624D9450DD}"/>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edit flow</a:t>
            </a:r>
          </a:p>
        </p:txBody>
      </p:sp>
      <p:sp>
        <p:nvSpPr>
          <p:cNvPr id="19" name="テキスト ボックス 18">
            <a:extLst>
              <a:ext uri="{FF2B5EF4-FFF2-40B4-BE49-F238E27FC236}">
                <a16:creationId xmlns:a16="http://schemas.microsoft.com/office/drawing/2014/main" id="{8EE269D3-F386-3FF2-6D0A-A936BEB764B6}"/>
              </a:ext>
            </a:extLst>
          </p:cNvPr>
          <p:cNvSpPr txBox="1"/>
          <p:nvPr/>
        </p:nvSpPr>
        <p:spPr>
          <a:xfrm>
            <a:off x="434543" y="873663"/>
            <a:ext cx="10729643" cy="1200329"/>
          </a:xfrm>
          <a:prstGeom prst="rect">
            <a:avLst/>
          </a:prstGeom>
          <a:noFill/>
        </p:spPr>
        <p:txBody>
          <a:bodyPr wrap="square" rtlCol="0">
            <a:spAutoFit/>
          </a:bodyPr>
          <a:lstStyle/>
          <a:p>
            <a:r>
              <a:rPr kumimoji="1" lang="en-US" altLang="ja-JP" dirty="0"/>
              <a:t>The UI flow for editing projects remains the same. However, it will automatically retrieve the project information from </a:t>
            </a:r>
            <a:r>
              <a:rPr kumimoji="1" lang="en-US" altLang="ja-JP" dirty="0" err="1"/>
              <a:t>LandLog</a:t>
            </a:r>
            <a:r>
              <a:rPr kumimoji="1" lang="en-US" altLang="ja-JP" dirty="0"/>
              <a:t> PF before editing (displaying a message to that effect).</a:t>
            </a:r>
          </a:p>
          <a:p>
            <a:r>
              <a:rPr kumimoji="1" lang="en-US" altLang="ja-JP" dirty="0"/>
              <a:t>Edits will be automatically reflected in the project on </a:t>
            </a:r>
            <a:r>
              <a:rPr kumimoji="1" lang="en-US" altLang="ja-JP" dirty="0" err="1"/>
              <a:t>LandLog</a:t>
            </a:r>
            <a:r>
              <a:rPr kumimoji="1" lang="en-US" altLang="ja-JP" dirty="0"/>
              <a:t> PF.</a:t>
            </a:r>
          </a:p>
          <a:p>
            <a:r>
              <a:rPr kumimoji="1" lang="en-US" altLang="ja-JP" dirty="0">
                <a:solidFill>
                  <a:schemeClr val="accent6"/>
                </a:solidFill>
              </a:rPr>
              <a:t>The same holds true when the project information is updated in SCFO and synced to </a:t>
            </a:r>
            <a:r>
              <a:rPr kumimoji="1" lang="en-US" altLang="ja-JP" dirty="0" err="1">
                <a:solidFill>
                  <a:schemeClr val="accent6"/>
                </a:solidFill>
              </a:rPr>
              <a:t>LandLog</a:t>
            </a:r>
            <a:r>
              <a:rPr kumimoji="1" lang="en-US" altLang="ja-JP" dirty="0">
                <a:solidFill>
                  <a:schemeClr val="accent6"/>
                </a:solidFill>
              </a:rPr>
              <a:t> PF.</a:t>
            </a:r>
          </a:p>
        </p:txBody>
      </p:sp>
      <p:pic>
        <p:nvPicPr>
          <p:cNvPr id="3" name="図 2" descr="携帯電話の画面のスクリーンショット&#10;&#10;AI 生成コンテンツは誤りを含む可能性があります。">
            <a:extLst>
              <a:ext uri="{FF2B5EF4-FFF2-40B4-BE49-F238E27FC236}">
                <a16:creationId xmlns:a16="http://schemas.microsoft.com/office/drawing/2014/main" id="{28CEDE6B-7006-D22A-499A-5CA2E926676C}"/>
              </a:ext>
            </a:extLst>
          </p:cNvPr>
          <p:cNvPicPr>
            <a:picLocks noChangeAspect="1"/>
          </p:cNvPicPr>
          <p:nvPr/>
        </p:nvPicPr>
        <p:blipFill>
          <a:blip r:embed="rId2"/>
          <a:stretch>
            <a:fillRect/>
          </a:stretch>
        </p:blipFill>
        <p:spPr>
          <a:xfrm>
            <a:off x="434543" y="2195146"/>
            <a:ext cx="3058056" cy="3788796"/>
          </a:xfrm>
          <a:prstGeom prst="rect">
            <a:avLst/>
          </a:prstGeom>
        </p:spPr>
      </p:pic>
      <p:pic>
        <p:nvPicPr>
          <p:cNvPr id="8" name="図 7"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FDCAF934-C81A-F7C9-C750-F2AD501F5078}"/>
              </a:ext>
            </a:extLst>
          </p:cNvPr>
          <p:cNvPicPr>
            <a:picLocks noChangeAspect="1"/>
          </p:cNvPicPr>
          <p:nvPr/>
        </p:nvPicPr>
        <p:blipFill>
          <a:blip r:embed="rId3"/>
          <a:stretch>
            <a:fillRect/>
          </a:stretch>
        </p:blipFill>
        <p:spPr>
          <a:xfrm>
            <a:off x="4512179" y="2195146"/>
            <a:ext cx="3072998" cy="3788796"/>
          </a:xfrm>
          <a:prstGeom prst="rect">
            <a:avLst/>
          </a:prstGeom>
        </p:spPr>
      </p:pic>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7A31A0B0-AAEA-1E78-CA68-48B8F5F866B7}"/>
              </a:ext>
            </a:extLst>
          </p:cNvPr>
          <p:cNvPicPr>
            <a:picLocks noChangeAspect="1"/>
          </p:cNvPicPr>
          <p:nvPr/>
        </p:nvPicPr>
        <p:blipFill>
          <a:blip r:embed="rId4"/>
          <a:stretch>
            <a:fillRect/>
          </a:stretch>
        </p:blipFill>
        <p:spPr>
          <a:xfrm>
            <a:off x="8604758" y="2195146"/>
            <a:ext cx="3063021" cy="3788797"/>
          </a:xfrm>
          <a:prstGeom prst="rect">
            <a:avLst/>
          </a:prstGeom>
        </p:spPr>
      </p:pic>
      <p:sp>
        <p:nvSpPr>
          <p:cNvPr id="13" name="矢印: 右 12">
            <a:extLst>
              <a:ext uri="{FF2B5EF4-FFF2-40B4-BE49-F238E27FC236}">
                <a16:creationId xmlns:a16="http://schemas.microsoft.com/office/drawing/2014/main" id="{3E04E15B-9DDE-1635-357A-08C3DB087EC7}"/>
              </a:ext>
            </a:extLst>
          </p:cNvPr>
          <p:cNvSpPr/>
          <p:nvPr/>
        </p:nvSpPr>
        <p:spPr>
          <a:xfrm>
            <a:off x="3719360" y="349300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1D9FFB4-5ACD-6B56-BB4D-DFE56D5B636E}"/>
              </a:ext>
            </a:extLst>
          </p:cNvPr>
          <p:cNvSpPr/>
          <p:nvPr/>
        </p:nvSpPr>
        <p:spPr>
          <a:xfrm>
            <a:off x="7811939" y="349300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D2AB3A2-44E3-CA8E-6F6E-B9F91F8BDB77}"/>
              </a:ext>
            </a:extLst>
          </p:cNvPr>
          <p:cNvSpPr txBox="1"/>
          <p:nvPr/>
        </p:nvSpPr>
        <p:spPr>
          <a:xfrm>
            <a:off x="4315097" y="6080030"/>
            <a:ext cx="3561806" cy="600164"/>
          </a:xfrm>
          <a:prstGeom prst="rect">
            <a:avLst/>
          </a:prstGeom>
          <a:noFill/>
        </p:spPr>
        <p:txBody>
          <a:bodyPr wrap="square" rtlCol="0">
            <a:spAutoFit/>
          </a:bodyPr>
          <a:lstStyle/>
          <a:p>
            <a:r>
              <a:rPr kumimoji="1" lang="en-US" altLang="ja-JP" sz="1100" dirty="0">
                <a:latin typeface="+mn-ea"/>
              </a:rPr>
              <a:t>If any update on details of the project on PF side, that is automatically reflected when opening the edit screen.</a:t>
            </a:r>
            <a:endParaRPr kumimoji="1" lang="ja-JP" altLang="en-US" sz="1100" dirty="0">
              <a:latin typeface="+mn-ea"/>
            </a:endParaRPr>
          </a:p>
        </p:txBody>
      </p:sp>
      <p:sp>
        <p:nvSpPr>
          <p:cNvPr id="16" name="四角形: 角を丸くする 15">
            <a:extLst>
              <a:ext uri="{FF2B5EF4-FFF2-40B4-BE49-F238E27FC236}">
                <a16:creationId xmlns:a16="http://schemas.microsoft.com/office/drawing/2014/main" id="{CC9EF0B9-BA32-8E9A-CCF7-866896B07AD1}"/>
              </a:ext>
            </a:extLst>
          </p:cNvPr>
          <p:cNvSpPr/>
          <p:nvPr/>
        </p:nvSpPr>
        <p:spPr>
          <a:xfrm>
            <a:off x="8604757" y="5543273"/>
            <a:ext cx="1516479" cy="42894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E0557CF-3CBE-8ABE-DD49-B3F6EFC2472F}"/>
              </a:ext>
            </a:extLst>
          </p:cNvPr>
          <p:cNvSpPr/>
          <p:nvPr/>
        </p:nvSpPr>
        <p:spPr>
          <a:xfrm>
            <a:off x="435369" y="2930769"/>
            <a:ext cx="3045506" cy="45881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E5E4EB75-D902-64E8-8E9A-8C3EF7683319}"/>
              </a:ext>
            </a:extLst>
          </p:cNvPr>
          <p:cNvSpPr/>
          <p:nvPr/>
        </p:nvSpPr>
        <p:spPr>
          <a:xfrm>
            <a:off x="5628692" y="4196862"/>
            <a:ext cx="830724" cy="40830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53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3794-DFD6-227F-4C83-46E088F1505E}"/>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1471D1A-7A32-6924-1718-B505E070E647}"/>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3" name="テキスト ボックス 2">
            <a:extLst>
              <a:ext uri="{FF2B5EF4-FFF2-40B4-BE49-F238E27FC236}">
                <a16:creationId xmlns:a16="http://schemas.microsoft.com/office/drawing/2014/main" id="{32178B7E-DD0C-C22E-FCEC-0E0E62994271}"/>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30F53DE8-02EC-627F-F0A8-316669E7A60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deletion flow (1)</a:t>
            </a:r>
          </a:p>
        </p:txBody>
      </p:sp>
      <p:sp>
        <p:nvSpPr>
          <p:cNvPr id="5" name="テキスト ボックス 4">
            <a:extLst>
              <a:ext uri="{FF2B5EF4-FFF2-40B4-BE49-F238E27FC236}">
                <a16:creationId xmlns:a16="http://schemas.microsoft.com/office/drawing/2014/main" id="{7930C8E1-09C8-485A-1B10-51E24CE9C943}"/>
              </a:ext>
            </a:extLst>
          </p:cNvPr>
          <p:cNvSpPr txBox="1"/>
          <p:nvPr/>
        </p:nvSpPr>
        <p:spPr>
          <a:xfrm>
            <a:off x="434543" y="744782"/>
            <a:ext cx="10729643" cy="2031325"/>
          </a:xfrm>
          <a:prstGeom prst="rect">
            <a:avLst/>
          </a:prstGeom>
          <a:noFill/>
        </p:spPr>
        <p:txBody>
          <a:bodyPr wrap="square" rtlCol="0">
            <a:spAutoFit/>
          </a:bodyPr>
          <a:lstStyle/>
          <a:p>
            <a:r>
              <a:rPr kumimoji="1" lang="en-US" altLang="ja-JP" dirty="0">
                <a:latin typeface="+mn-ea"/>
              </a:rPr>
              <a:t>When a project linked to PF is deleted/transferred/archived on the </a:t>
            </a:r>
            <a:r>
              <a:rPr kumimoji="1" lang="en-US" altLang="ja-JP" dirty="0" err="1">
                <a:latin typeface="+mn-ea"/>
              </a:rPr>
              <a:t>LandLog</a:t>
            </a:r>
            <a:r>
              <a:rPr kumimoji="1" lang="en-US" altLang="ja-JP" dirty="0">
                <a:latin typeface="+mn-ea"/>
              </a:rPr>
              <a:t> side, that project will be automatically deactivated on the SC Field/Office side after a set period of time.</a:t>
            </a:r>
          </a:p>
          <a:p>
            <a:r>
              <a:rPr kumimoji="1" lang="en-US" altLang="ja-JP" dirty="0">
                <a:latin typeface="+mn-ea"/>
              </a:rPr>
              <a:t>However, you can still select it by choosing “Show Deactivated Projects” in the project list, and you can still create and view various records within that project.</a:t>
            </a:r>
            <a:br>
              <a:rPr kumimoji="1" lang="en-US" altLang="ja-JP" dirty="0">
                <a:latin typeface="+mn-ea"/>
              </a:rPr>
            </a:br>
            <a:r>
              <a:rPr kumimoji="1" lang="en-US" altLang="ja-JP" dirty="0">
                <a:latin typeface="+mn-ea"/>
              </a:rPr>
              <a:t>When a project is deleted from SCFO, that project will only be set as inactive and will not reflect to the project stored in </a:t>
            </a:r>
            <a:r>
              <a:rPr kumimoji="1" lang="en-US" altLang="ja-JP" dirty="0" err="1">
                <a:latin typeface="+mn-ea"/>
              </a:rPr>
              <a:t>LandLog</a:t>
            </a:r>
            <a:r>
              <a:rPr kumimoji="1" lang="en-US" altLang="ja-JP" dirty="0">
                <a:latin typeface="+mn-ea"/>
              </a:rPr>
              <a:t> PF. This is to avoid accidental project deletion that are linked to other SC Solutions.</a:t>
            </a:r>
          </a:p>
        </p:txBody>
      </p:sp>
      <p:grpSp>
        <p:nvGrpSpPr>
          <p:cNvPr id="2" name="Group 1">
            <a:extLst>
              <a:ext uri="{FF2B5EF4-FFF2-40B4-BE49-F238E27FC236}">
                <a16:creationId xmlns:a16="http://schemas.microsoft.com/office/drawing/2014/main" id="{051C04AF-CF29-CCE8-A087-41D5F75A9EB9}"/>
              </a:ext>
            </a:extLst>
          </p:cNvPr>
          <p:cNvGrpSpPr/>
          <p:nvPr/>
        </p:nvGrpSpPr>
        <p:grpSpPr>
          <a:xfrm>
            <a:off x="834467" y="2946404"/>
            <a:ext cx="9929793" cy="3733790"/>
            <a:chOff x="512920" y="2616794"/>
            <a:chExt cx="10806370" cy="4063400"/>
          </a:xfrm>
        </p:grpSpPr>
        <p:pic>
          <p:nvPicPr>
            <p:cNvPr id="10" name="図 9" descr="携帯電話の画面のスクリーンショット&#10;&#10;AI 生成コンテンツは誤りを含む可能性があります。">
              <a:extLst>
                <a:ext uri="{FF2B5EF4-FFF2-40B4-BE49-F238E27FC236}">
                  <a16:creationId xmlns:a16="http://schemas.microsoft.com/office/drawing/2014/main" id="{6E45E5DA-968C-1B2A-CEFD-F8B2C9D29E6A}"/>
                </a:ext>
              </a:extLst>
            </p:cNvPr>
            <p:cNvPicPr>
              <a:picLocks noChangeAspect="1"/>
            </p:cNvPicPr>
            <p:nvPr/>
          </p:nvPicPr>
          <p:blipFill>
            <a:blip r:embed="rId2"/>
            <a:stretch>
              <a:fillRect/>
            </a:stretch>
          </p:blipFill>
          <p:spPr>
            <a:xfrm>
              <a:off x="4471684" y="2616794"/>
              <a:ext cx="2886639" cy="3570621"/>
            </a:xfrm>
            <a:prstGeom prst="rect">
              <a:avLst/>
            </a:prstGeom>
          </p:spPr>
        </p:pic>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A931660D-29AD-D7FF-42C2-C365C09CA368}"/>
                </a:ext>
              </a:extLst>
            </p:cNvPr>
            <p:cNvPicPr>
              <a:picLocks noChangeAspect="1"/>
            </p:cNvPicPr>
            <p:nvPr/>
          </p:nvPicPr>
          <p:blipFill>
            <a:blip r:embed="rId3"/>
            <a:stretch>
              <a:fillRect/>
            </a:stretch>
          </p:blipFill>
          <p:spPr>
            <a:xfrm>
              <a:off x="8425755" y="2616795"/>
              <a:ext cx="2893535" cy="3570621"/>
            </a:xfrm>
            <a:prstGeom prst="rect">
              <a:avLst/>
            </a:prstGeom>
          </p:spPr>
        </p:pic>
        <p:pic>
          <p:nvPicPr>
            <p:cNvPr id="14" name="図 13" descr="携帯電話の画面のスクリーンショット&#10;&#10;AI 生成コンテンツは誤りを含む可能性があります。">
              <a:extLst>
                <a:ext uri="{FF2B5EF4-FFF2-40B4-BE49-F238E27FC236}">
                  <a16:creationId xmlns:a16="http://schemas.microsoft.com/office/drawing/2014/main" id="{1C7B2AC9-3AB0-F90D-2ECC-25D13EF5860D}"/>
                </a:ext>
              </a:extLst>
            </p:cNvPr>
            <p:cNvPicPr>
              <a:picLocks noChangeAspect="1"/>
            </p:cNvPicPr>
            <p:nvPr/>
          </p:nvPicPr>
          <p:blipFill>
            <a:blip r:embed="rId4"/>
            <a:stretch>
              <a:fillRect/>
            </a:stretch>
          </p:blipFill>
          <p:spPr>
            <a:xfrm>
              <a:off x="512920" y="2616794"/>
              <a:ext cx="2891332" cy="3570621"/>
            </a:xfrm>
            <a:prstGeom prst="rect">
              <a:avLst/>
            </a:prstGeom>
          </p:spPr>
        </p:pic>
        <p:sp>
          <p:nvSpPr>
            <p:cNvPr id="15" name="四角形: 角を丸くする 14">
              <a:extLst>
                <a:ext uri="{FF2B5EF4-FFF2-40B4-BE49-F238E27FC236}">
                  <a16:creationId xmlns:a16="http://schemas.microsoft.com/office/drawing/2014/main" id="{323BD564-3D02-604F-EB0F-7C64FF911932}"/>
                </a:ext>
              </a:extLst>
            </p:cNvPr>
            <p:cNvSpPr/>
            <p:nvPr/>
          </p:nvSpPr>
          <p:spPr>
            <a:xfrm>
              <a:off x="2119628" y="3971240"/>
              <a:ext cx="1215755" cy="30466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F57E258-351E-20AF-6DBF-E214DAD3C573}"/>
                </a:ext>
              </a:extLst>
            </p:cNvPr>
            <p:cNvSpPr/>
            <p:nvPr/>
          </p:nvSpPr>
          <p:spPr>
            <a:xfrm>
              <a:off x="512920" y="5679273"/>
              <a:ext cx="2891332" cy="50814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9CB7F90-96CC-51B2-767B-816838C43B58}"/>
                </a:ext>
              </a:extLst>
            </p:cNvPr>
            <p:cNvSpPr/>
            <p:nvPr/>
          </p:nvSpPr>
          <p:spPr>
            <a:xfrm>
              <a:off x="3735978" y="3971240"/>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67E624-5A8B-BF7D-941D-0939AAD9A902}"/>
                </a:ext>
              </a:extLst>
            </p:cNvPr>
            <p:cNvSpPr txBox="1"/>
            <p:nvPr/>
          </p:nvSpPr>
          <p:spPr>
            <a:xfrm>
              <a:off x="4302035" y="6249307"/>
              <a:ext cx="3371059" cy="430887"/>
            </a:xfrm>
            <a:prstGeom prst="rect">
              <a:avLst/>
            </a:prstGeom>
            <a:noFill/>
          </p:spPr>
          <p:txBody>
            <a:bodyPr wrap="square" rtlCol="0">
              <a:spAutoFit/>
            </a:bodyPr>
            <a:lstStyle/>
            <a:p>
              <a:r>
                <a:rPr kumimoji="1" lang="en-US" altLang="ja-JP" sz="1100" dirty="0">
                  <a:latin typeface="+mn-ea"/>
                </a:rPr>
                <a:t>Inactivated Projects are grayed out but still selectable.</a:t>
              </a:r>
              <a:endParaRPr kumimoji="1" lang="ja-JP" altLang="en-US" sz="1100" dirty="0">
                <a:latin typeface="+mn-ea"/>
              </a:endParaRPr>
            </a:p>
          </p:txBody>
        </p:sp>
        <p:sp>
          <p:nvSpPr>
            <p:cNvPr id="19" name="四角形: 角を丸くする 18">
              <a:extLst>
                <a:ext uri="{FF2B5EF4-FFF2-40B4-BE49-F238E27FC236}">
                  <a16:creationId xmlns:a16="http://schemas.microsoft.com/office/drawing/2014/main" id="{448C4285-5CF9-7CA6-6B4D-77F42D7BC57F}"/>
                </a:ext>
              </a:extLst>
            </p:cNvPr>
            <p:cNvSpPr/>
            <p:nvPr/>
          </p:nvSpPr>
          <p:spPr>
            <a:xfrm>
              <a:off x="4469338" y="4275909"/>
              <a:ext cx="2891332" cy="954106"/>
            </a:xfrm>
            <a:prstGeom prst="roundRect">
              <a:avLst>
                <a:gd name="adj" fmla="val 10278"/>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F0D2BD2C-02F9-9B53-ECEF-97315AA911DD}"/>
                </a:ext>
              </a:extLst>
            </p:cNvPr>
            <p:cNvSpPr/>
            <p:nvPr/>
          </p:nvSpPr>
          <p:spPr>
            <a:xfrm>
              <a:off x="7609010" y="3971240"/>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0423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3368B-6352-D141-5FD4-656393C60CD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889FF73-DB03-BFD4-F03E-85E637F890D8}"/>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E1F1720-CFC0-7AD4-D0AD-34E396453BB9}"/>
              </a:ext>
            </a:extLst>
          </p:cNvPr>
          <p:cNvSpPr txBox="1"/>
          <p:nvPr/>
        </p:nvSpPr>
        <p:spPr>
          <a:xfrm>
            <a:off x="2232575" y="177806"/>
            <a:ext cx="8931611" cy="400110"/>
          </a:xfrm>
          <a:prstGeom prst="rect">
            <a:avLst/>
          </a:prstGeom>
          <a:noFill/>
        </p:spPr>
        <p:txBody>
          <a:bodyPr wrap="square">
            <a:spAutoFit/>
          </a:bodyPr>
          <a:lstStyle/>
          <a:p>
            <a:r>
              <a:rPr kumimoji="1" lang="en-US" altLang="ja-JP" sz="2000" b="1" dirty="0"/>
              <a:t>Project deletion flow (2)</a:t>
            </a:r>
          </a:p>
        </p:txBody>
      </p:sp>
      <p:sp>
        <p:nvSpPr>
          <p:cNvPr id="19" name="テキスト ボックス 18">
            <a:extLst>
              <a:ext uri="{FF2B5EF4-FFF2-40B4-BE49-F238E27FC236}">
                <a16:creationId xmlns:a16="http://schemas.microsoft.com/office/drawing/2014/main" id="{38D6B988-18E7-B37D-0756-9552CE154D02}"/>
              </a:ext>
            </a:extLst>
          </p:cNvPr>
          <p:cNvSpPr txBox="1"/>
          <p:nvPr/>
        </p:nvSpPr>
        <p:spPr>
          <a:xfrm>
            <a:off x="731178" y="874058"/>
            <a:ext cx="10729643" cy="1477328"/>
          </a:xfrm>
          <a:prstGeom prst="rect">
            <a:avLst/>
          </a:prstGeom>
          <a:noFill/>
        </p:spPr>
        <p:txBody>
          <a:bodyPr wrap="square" rtlCol="0">
            <a:spAutoFit/>
          </a:bodyPr>
          <a:lstStyle/>
          <a:p>
            <a:r>
              <a:rPr kumimoji="1" lang="en-US" altLang="ja-JP" dirty="0"/>
              <a:t>If a project is </a:t>
            </a:r>
            <a:r>
              <a:rPr kumimoji="1" lang="en-US" altLang="ja-JP" dirty="0">
                <a:latin typeface="+mn-ea"/>
              </a:rPr>
              <a:t>deleted/transferred/archived</a:t>
            </a:r>
            <a:r>
              <a:rPr kumimoji="1" lang="en-US" altLang="ja-JP" dirty="0"/>
              <a:t> on </a:t>
            </a:r>
            <a:r>
              <a:rPr kumimoji="1" lang="en-US" altLang="ja-JP" dirty="0" err="1"/>
              <a:t>LandLog</a:t>
            </a:r>
            <a:r>
              <a:rPr kumimoji="1" lang="en-US" altLang="ja-JP" dirty="0"/>
              <a:t> PF and that is reflected to SC Field/Office, a users will see following message when he logs in SC Field (only when the default project is the deleted project) or transit to project detail screen of the deleted project.</a:t>
            </a:r>
          </a:p>
          <a:p>
            <a:r>
              <a:rPr kumimoji="1" lang="en-US" altLang="ja-JP" dirty="0"/>
              <a:t>By pressing “Change Project”, screen transits to Project select screen, where the user can select an active project.</a:t>
            </a:r>
          </a:p>
        </p:txBody>
      </p:sp>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B652478F-C6E9-0147-E79B-1AE733CED8C7}"/>
              </a:ext>
            </a:extLst>
          </p:cNvPr>
          <p:cNvPicPr>
            <a:picLocks noChangeAspect="1"/>
          </p:cNvPicPr>
          <p:nvPr/>
        </p:nvPicPr>
        <p:blipFill>
          <a:blip r:embed="rId2"/>
          <a:stretch>
            <a:fillRect/>
          </a:stretch>
        </p:blipFill>
        <p:spPr>
          <a:xfrm>
            <a:off x="1133144" y="2351386"/>
            <a:ext cx="3282296" cy="4290712"/>
          </a:xfrm>
          <a:prstGeom prst="rect">
            <a:avLst/>
          </a:prstGeom>
        </p:spPr>
      </p:pic>
    </p:spTree>
    <p:extLst>
      <p:ext uri="{BB962C8B-B14F-4D97-AF65-F5344CB8AC3E}">
        <p14:creationId xmlns:p14="http://schemas.microsoft.com/office/powerpoint/2010/main" val="386398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a:extLst>
            <a:ext uri="{FF2B5EF4-FFF2-40B4-BE49-F238E27FC236}">
              <a16:creationId xmlns:a16="http://schemas.microsoft.com/office/drawing/2014/main" id="{B105B95A-9F14-A6AB-B7C8-5D69EBF4235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86B3DA-985E-356D-F75C-C90463AFE80D}"/>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D2B29A78-9235-D0A8-DE75-40760741C3B7}"/>
              </a:ext>
            </a:extLst>
          </p:cNvPr>
          <p:cNvSpPr txBox="1"/>
          <p:nvPr/>
        </p:nvSpPr>
        <p:spPr>
          <a:xfrm>
            <a:off x="1630194" y="2459504"/>
            <a:ext cx="8931611" cy="1938992"/>
          </a:xfrm>
          <a:prstGeom prst="rect">
            <a:avLst/>
          </a:prstGeom>
          <a:noFill/>
        </p:spPr>
        <p:txBody>
          <a:bodyPr wrap="square">
            <a:spAutoFit/>
          </a:bodyPr>
          <a:lstStyle/>
          <a:p>
            <a:pPr algn="ctr"/>
            <a:r>
              <a:rPr kumimoji="1" lang="en-US" altLang="ja-JP" sz="6000" b="1" dirty="0">
                <a:solidFill>
                  <a:schemeClr val="bg1"/>
                </a:solidFill>
              </a:rPr>
              <a:t>User Operation </a:t>
            </a:r>
          </a:p>
          <a:p>
            <a:pPr algn="ctr"/>
            <a:r>
              <a:rPr kumimoji="1" lang="en-US" altLang="ja-JP" sz="6000" b="1" dirty="0">
                <a:solidFill>
                  <a:schemeClr val="bg1"/>
                </a:solidFill>
              </a:rPr>
              <a:t>(SC Office)</a:t>
            </a:r>
          </a:p>
        </p:txBody>
      </p:sp>
    </p:spTree>
    <p:extLst>
      <p:ext uri="{BB962C8B-B14F-4D97-AF65-F5344CB8AC3E}">
        <p14:creationId xmlns:p14="http://schemas.microsoft.com/office/powerpoint/2010/main" val="214120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C512-3CB2-7B1A-07E3-7A7747CCB2C3}"/>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A88179F-6282-141D-E50E-022291CCA8E6}"/>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802E9186-CDD8-72C8-B91E-F2FD0F22460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creation flow (1)</a:t>
            </a:r>
          </a:p>
        </p:txBody>
      </p:sp>
      <p:sp>
        <p:nvSpPr>
          <p:cNvPr id="19" name="テキスト ボックス 18">
            <a:extLst>
              <a:ext uri="{FF2B5EF4-FFF2-40B4-BE49-F238E27FC236}">
                <a16:creationId xmlns:a16="http://schemas.microsoft.com/office/drawing/2014/main" id="{2BD42893-8051-994E-175F-1A0A3B6A6CC6}"/>
              </a:ext>
            </a:extLst>
          </p:cNvPr>
          <p:cNvSpPr txBox="1"/>
          <p:nvPr/>
        </p:nvSpPr>
        <p:spPr>
          <a:xfrm>
            <a:off x="434543" y="873663"/>
            <a:ext cx="10729643" cy="369332"/>
          </a:xfrm>
          <a:prstGeom prst="rect">
            <a:avLst/>
          </a:prstGeom>
          <a:noFill/>
        </p:spPr>
        <p:txBody>
          <a:bodyPr wrap="square" rtlCol="0">
            <a:spAutoFit/>
          </a:bodyPr>
          <a:lstStyle/>
          <a:p>
            <a:r>
              <a:rPr kumimoji="1" lang="en-US" altLang="ja-JP" dirty="0"/>
              <a:t>Select “Create Project &amp; Sync” in “+” menu.</a:t>
            </a:r>
          </a:p>
        </p:txBody>
      </p:sp>
      <p:grpSp>
        <p:nvGrpSpPr>
          <p:cNvPr id="11" name="グループ化 10">
            <a:extLst>
              <a:ext uri="{FF2B5EF4-FFF2-40B4-BE49-F238E27FC236}">
                <a16:creationId xmlns:a16="http://schemas.microsoft.com/office/drawing/2014/main" id="{2231AE72-D54D-1CEB-7FEA-305599CD6C23}"/>
              </a:ext>
            </a:extLst>
          </p:cNvPr>
          <p:cNvGrpSpPr/>
          <p:nvPr/>
        </p:nvGrpSpPr>
        <p:grpSpPr>
          <a:xfrm>
            <a:off x="434543" y="1659130"/>
            <a:ext cx="7992288" cy="4469938"/>
            <a:chOff x="434543" y="2177126"/>
            <a:chExt cx="7992288" cy="4469938"/>
          </a:xfrm>
        </p:grpSpPr>
        <p:pic>
          <p:nvPicPr>
            <p:cNvPr id="8" name="図 7" descr="コンピューターのスクリーンショット&#10;&#10;AI 生成コンテンツは誤りを含む可能性があります。">
              <a:extLst>
                <a:ext uri="{FF2B5EF4-FFF2-40B4-BE49-F238E27FC236}">
                  <a16:creationId xmlns:a16="http://schemas.microsoft.com/office/drawing/2014/main" id="{77201336-08D4-6C03-F27F-70F705F96A3A}"/>
                </a:ext>
              </a:extLst>
            </p:cNvPr>
            <p:cNvPicPr>
              <a:picLocks noChangeAspect="1"/>
            </p:cNvPicPr>
            <p:nvPr/>
          </p:nvPicPr>
          <p:blipFill>
            <a:blip r:embed="rId2"/>
            <a:stretch>
              <a:fillRect/>
            </a:stretch>
          </p:blipFill>
          <p:spPr>
            <a:xfrm>
              <a:off x="434543" y="2177126"/>
              <a:ext cx="7992288" cy="4469938"/>
            </a:xfrm>
            <a:prstGeom prst="rect">
              <a:avLst/>
            </a:prstGeom>
          </p:spPr>
        </p:pic>
        <p:sp>
          <p:nvSpPr>
            <p:cNvPr id="29" name="四角形: 角を丸くする 28">
              <a:extLst>
                <a:ext uri="{FF2B5EF4-FFF2-40B4-BE49-F238E27FC236}">
                  <a16:creationId xmlns:a16="http://schemas.microsoft.com/office/drawing/2014/main" id="{8A4226A9-00D2-DFEA-7956-AEB24B567CF3}"/>
                </a:ext>
              </a:extLst>
            </p:cNvPr>
            <p:cNvSpPr/>
            <p:nvPr/>
          </p:nvSpPr>
          <p:spPr>
            <a:xfrm>
              <a:off x="4342810" y="6024290"/>
              <a:ext cx="629240" cy="5773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曲線 30">
              <a:extLst>
                <a:ext uri="{FF2B5EF4-FFF2-40B4-BE49-F238E27FC236}">
                  <a16:creationId xmlns:a16="http://schemas.microsoft.com/office/drawing/2014/main" id="{DC67CB3B-86C2-2075-3947-7145B241071E}"/>
                </a:ext>
              </a:extLst>
            </p:cNvPr>
            <p:cNvCxnSpPr>
              <a:cxnSpLocks/>
              <a:stCxn id="29" idx="0"/>
              <a:endCxn id="10" idx="1"/>
            </p:cNvCxnSpPr>
            <p:nvPr/>
          </p:nvCxnSpPr>
          <p:spPr>
            <a:xfrm rot="5400000" flipH="1" flipV="1">
              <a:off x="4623344" y="5326216"/>
              <a:ext cx="732161" cy="66398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E06C6EEA-1B5A-1EB5-7BD6-B1AABD7BAEF9}"/>
                </a:ext>
              </a:extLst>
            </p:cNvPr>
            <p:cNvPicPr>
              <a:picLocks noChangeAspect="1"/>
            </p:cNvPicPr>
            <p:nvPr/>
          </p:nvPicPr>
          <p:blipFill>
            <a:blip r:embed="rId3"/>
            <a:stretch>
              <a:fillRect/>
            </a:stretch>
          </p:blipFill>
          <p:spPr>
            <a:xfrm>
              <a:off x="5321419" y="4514588"/>
              <a:ext cx="2126803" cy="1555082"/>
            </a:xfrm>
            <a:prstGeom prst="rect">
              <a:avLst/>
            </a:prstGeom>
            <a:ln w="12700">
              <a:solidFill>
                <a:schemeClr val="bg1">
                  <a:lumMod val="85000"/>
                </a:schemeClr>
              </a:solidFill>
            </a:ln>
          </p:spPr>
        </p:pic>
        <p:sp>
          <p:nvSpPr>
            <p:cNvPr id="5" name="四角形: 角を丸くする 4">
              <a:extLst>
                <a:ext uri="{FF2B5EF4-FFF2-40B4-BE49-F238E27FC236}">
                  <a16:creationId xmlns:a16="http://schemas.microsoft.com/office/drawing/2014/main" id="{FD5721FE-C106-CECD-DB02-5546DD5763DA}"/>
                </a:ext>
              </a:extLst>
            </p:cNvPr>
            <p:cNvSpPr/>
            <p:nvPr/>
          </p:nvSpPr>
          <p:spPr>
            <a:xfrm>
              <a:off x="5324277" y="4926330"/>
              <a:ext cx="2112515" cy="3029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0811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FA8F6-2A70-3EF6-60B1-4C82D50DB5AD}"/>
            </a:ext>
          </a:extLst>
        </p:cNvPr>
        <p:cNvGrpSpPr/>
        <p:nvPr/>
      </p:nvGrpSpPr>
      <p:grpSpPr>
        <a:xfrm>
          <a:off x="0" y="0"/>
          <a:ext cx="0" cy="0"/>
          <a:chOff x="0" y="0"/>
          <a:chExt cx="0" cy="0"/>
        </a:xfrm>
      </p:grpSpPr>
      <p:pic>
        <p:nvPicPr>
          <p:cNvPr id="12" name="図 11" descr="モニター, スクリーンショット, 座る, 画面 が含まれている画像&#10;&#10;AI 生成コンテンツは誤りを含む可能性があります。">
            <a:extLst>
              <a:ext uri="{FF2B5EF4-FFF2-40B4-BE49-F238E27FC236}">
                <a16:creationId xmlns:a16="http://schemas.microsoft.com/office/drawing/2014/main" id="{F9DA46AD-83D4-AEEE-B7EF-3DCD326A854F}"/>
              </a:ext>
            </a:extLst>
          </p:cNvPr>
          <p:cNvPicPr>
            <a:picLocks noChangeAspect="1"/>
          </p:cNvPicPr>
          <p:nvPr/>
        </p:nvPicPr>
        <p:blipFill>
          <a:blip r:embed="rId2"/>
          <a:stretch>
            <a:fillRect/>
          </a:stretch>
        </p:blipFill>
        <p:spPr>
          <a:xfrm>
            <a:off x="434543" y="1711603"/>
            <a:ext cx="7955459" cy="4901589"/>
          </a:xfrm>
          <a:prstGeom prst="rect">
            <a:avLst/>
          </a:prstGeom>
        </p:spPr>
      </p:pic>
      <p:sp>
        <p:nvSpPr>
          <p:cNvPr id="6" name="テキスト ボックス 5">
            <a:extLst>
              <a:ext uri="{FF2B5EF4-FFF2-40B4-BE49-F238E27FC236}">
                <a16:creationId xmlns:a16="http://schemas.microsoft.com/office/drawing/2014/main" id="{F12B3D5A-E5C8-2EB6-3E61-646FA3C18CE0}"/>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06B57DD-2A77-8F9E-ECB8-0847B08B018A}"/>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creation flow (2)</a:t>
            </a:r>
          </a:p>
        </p:txBody>
      </p:sp>
      <p:sp>
        <p:nvSpPr>
          <p:cNvPr id="19" name="テキスト ボックス 18">
            <a:extLst>
              <a:ext uri="{FF2B5EF4-FFF2-40B4-BE49-F238E27FC236}">
                <a16:creationId xmlns:a16="http://schemas.microsoft.com/office/drawing/2014/main" id="{0D13E9FD-A542-1AA1-F72B-B4DBF31BFDA4}"/>
              </a:ext>
            </a:extLst>
          </p:cNvPr>
          <p:cNvSpPr txBox="1"/>
          <p:nvPr/>
        </p:nvSpPr>
        <p:spPr>
          <a:xfrm>
            <a:off x="434543" y="873663"/>
            <a:ext cx="11235487" cy="646331"/>
          </a:xfrm>
          <a:prstGeom prst="rect">
            <a:avLst/>
          </a:prstGeom>
          <a:noFill/>
        </p:spPr>
        <p:txBody>
          <a:bodyPr wrap="square" rtlCol="0">
            <a:spAutoFit/>
          </a:bodyPr>
          <a:lstStyle/>
          <a:p>
            <a:r>
              <a:rPr kumimoji="1" lang="en-US" altLang="ja-JP" dirty="0"/>
              <a:t>Fill out fields and press save. Then, the project is created not only in SCFO but also in </a:t>
            </a:r>
            <a:r>
              <a:rPr kumimoji="1" lang="en-US" altLang="ja-JP" dirty="0" err="1"/>
              <a:t>Landlog</a:t>
            </a:r>
            <a:r>
              <a:rPr kumimoji="1" lang="en-US" altLang="ja-JP" dirty="0"/>
              <a:t> Platform, which mean the project (in SC Field/Office) is linked with the corresponding project in </a:t>
            </a:r>
            <a:r>
              <a:rPr kumimoji="1" lang="en-US" altLang="ja-JP" dirty="0" err="1"/>
              <a:t>Landlog</a:t>
            </a:r>
            <a:r>
              <a:rPr kumimoji="1" lang="en-US" altLang="ja-JP" dirty="0"/>
              <a:t> Platform. </a:t>
            </a:r>
          </a:p>
        </p:txBody>
      </p:sp>
      <p:sp>
        <p:nvSpPr>
          <p:cNvPr id="29" name="四角形: 角を丸くする 28">
            <a:extLst>
              <a:ext uri="{FF2B5EF4-FFF2-40B4-BE49-F238E27FC236}">
                <a16:creationId xmlns:a16="http://schemas.microsoft.com/office/drawing/2014/main" id="{55800E89-8EBE-7DBE-C8F9-AD3EB85704BF}"/>
              </a:ext>
            </a:extLst>
          </p:cNvPr>
          <p:cNvSpPr/>
          <p:nvPr/>
        </p:nvSpPr>
        <p:spPr>
          <a:xfrm>
            <a:off x="4246457" y="6061936"/>
            <a:ext cx="2017183" cy="44331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404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D06E-5750-E7A7-494F-F09C036D2D9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0431B17-C824-56CF-F947-73F95E608499}"/>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72F8680-324E-53A7-ED2E-C4D90DC5764E}"/>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import flow (1)</a:t>
            </a:r>
          </a:p>
        </p:txBody>
      </p:sp>
      <p:sp>
        <p:nvSpPr>
          <p:cNvPr id="19" name="テキスト ボックス 18">
            <a:extLst>
              <a:ext uri="{FF2B5EF4-FFF2-40B4-BE49-F238E27FC236}">
                <a16:creationId xmlns:a16="http://schemas.microsoft.com/office/drawing/2014/main" id="{9B550683-A4F5-8C0F-ED29-9ABA46165643}"/>
              </a:ext>
            </a:extLst>
          </p:cNvPr>
          <p:cNvSpPr txBox="1"/>
          <p:nvPr/>
        </p:nvSpPr>
        <p:spPr>
          <a:xfrm>
            <a:off x="434543" y="873663"/>
            <a:ext cx="10729643" cy="369332"/>
          </a:xfrm>
          <a:prstGeom prst="rect">
            <a:avLst/>
          </a:prstGeom>
          <a:noFill/>
        </p:spPr>
        <p:txBody>
          <a:bodyPr wrap="square" rtlCol="0">
            <a:spAutoFit/>
          </a:bodyPr>
          <a:lstStyle/>
          <a:p>
            <a:r>
              <a:rPr kumimoji="1" lang="en-US" altLang="ja-JP" dirty="0"/>
              <a:t>Select “Import Project from Sites” in “+” menu.</a:t>
            </a:r>
          </a:p>
        </p:txBody>
      </p:sp>
      <p:grpSp>
        <p:nvGrpSpPr>
          <p:cNvPr id="11" name="グループ化 10">
            <a:extLst>
              <a:ext uri="{FF2B5EF4-FFF2-40B4-BE49-F238E27FC236}">
                <a16:creationId xmlns:a16="http://schemas.microsoft.com/office/drawing/2014/main" id="{8AE40AB4-8E47-3958-0FB4-D1D7813E0D1E}"/>
              </a:ext>
            </a:extLst>
          </p:cNvPr>
          <p:cNvGrpSpPr/>
          <p:nvPr/>
        </p:nvGrpSpPr>
        <p:grpSpPr>
          <a:xfrm>
            <a:off x="434543" y="1659130"/>
            <a:ext cx="7992288" cy="4469938"/>
            <a:chOff x="434543" y="2177126"/>
            <a:chExt cx="7992288" cy="4469938"/>
          </a:xfrm>
        </p:grpSpPr>
        <p:pic>
          <p:nvPicPr>
            <p:cNvPr id="8" name="図 7" descr="コンピューターのスクリーンショット&#10;&#10;AI 生成コンテンツは誤りを含む可能性があります。">
              <a:extLst>
                <a:ext uri="{FF2B5EF4-FFF2-40B4-BE49-F238E27FC236}">
                  <a16:creationId xmlns:a16="http://schemas.microsoft.com/office/drawing/2014/main" id="{26DD4A35-36ED-752D-D6FC-C16E90D4526A}"/>
                </a:ext>
              </a:extLst>
            </p:cNvPr>
            <p:cNvPicPr>
              <a:picLocks noChangeAspect="1"/>
            </p:cNvPicPr>
            <p:nvPr/>
          </p:nvPicPr>
          <p:blipFill>
            <a:blip r:embed="rId2"/>
            <a:stretch>
              <a:fillRect/>
            </a:stretch>
          </p:blipFill>
          <p:spPr>
            <a:xfrm>
              <a:off x="434543" y="2177126"/>
              <a:ext cx="7992288" cy="4469938"/>
            </a:xfrm>
            <a:prstGeom prst="rect">
              <a:avLst/>
            </a:prstGeom>
          </p:spPr>
        </p:pic>
        <p:sp>
          <p:nvSpPr>
            <p:cNvPr id="29" name="四角形: 角を丸くする 28">
              <a:extLst>
                <a:ext uri="{FF2B5EF4-FFF2-40B4-BE49-F238E27FC236}">
                  <a16:creationId xmlns:a16="http://schemas.microsoft.com/office/drawing/2014/main" id="{D84D41B4-E3F0-F80E-CF38-5737DF89CB3B}"/>
                </a:ext>
              </a:extLst>
            </p:cNvPr>
            <p:cNvSpPr/>
            <p:nvPr/>
          </p:nvSpPr>
          <p:spPr>
            <a:xfrm>
              <a:off x="4342810" y="6024290"/>
              <a:ext cx="629240" cy="5773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曲線 30">
              <a:extLst>
                <a:ext uri="{FF2B5EF4-FFF2-40B4-BE49-F238E27FC236}">
                  <a16:creationId xmlns:a16="http://schemas.microsoft.com/office/drawing/2014/main" id="{D4D840C6-3AE1-68BA-08E8-62A3E67CEFF2}"/>
                </a:ext>
              </a:extLst>
            </p:cNvPr>
            <p:cNvCxnSpPr>
              <a:cxnSpLocks/>
              <a:stCxn id="29" idx="0"/>
              <a:endCxn id="10" idx="1"/>
            </p:cNvCxnSpPr>
            <p:nvPr/>
          </p:nvCxnSpPr>
          <p:spPr>
            <a:xfrm rot="5400000" flipH="1" flipV="1">
              <a:off x="4623344" y="5326216"/>
              <a:ext cx="732161" cy="66398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F4180EA5-257D-8D9E-4492-AB6D70A9686B}"/>
                </a:ext>
              </a:extLst>
            </p:cNvPr>
            <p:cNvPicPr>
              <a:picLocks noChangeAspect="1"/>
            </p:cNvPicPr>
            <p:nvPr/>
          </p:nvPicPr>
          <p:blipFill>
            <a:blip r:embed="rId3"/>
            <a:stretch>
              <a:fillRect/>
            </a:stretch>
          </p:blipFill>
          <p:spPr>
            <a:xfrm>
              <a:off x="5321419" y="4514588"/>
              <a:ext cx="2126803" cy="1555082"/>
            </a:xfrm>
            <a:prstGeom prst="rect">
              <a:avLst/>
            </a:prstGeom>
            <a:ln w="12700">
              <a:solidFill>
                <a:schemeClr val="bg1">
                  <a:lumMod val="85000"/>
                </a:schemeClr>
              </a:solidFill>
            </a:ln>
          </p:spPr>
        </p:pic>
        <p:sp>
          <p:nvSpPr>
            <p:cNvPr id="5" name="四角形: 角を丸くする 4">
              <a:extLst>
                <a:ext uri="{FF2B5EF4-FFF2-40B4-BE49-F238E27FC236}">
                  <a16:creationId xmlns:a16="http://schemas.microsoft.com/office/drawing/2014/main" id="{93ACD289-45DE-A8A3-FF09-EE5F303CB80D}"/>
                </a:ext>
              </a:extLst>
            </p:cNvPr>
            <p:cNvSpPr/>
            <p:nvPr/>
          </p:nvSpPr>
          <p:spPr>
            <a:xfrm>
              <a:off x="5324277" y="4549140"/>
              <a:ext cx="2112515" cy="3029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2803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1B35-F2A5-EFD3-2EC8-68629EA87CF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4DEDF76-1634-7DCB-E5B3-0C8E53C24452}"/>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D1B183C-DC1A-10D6-7674-A2F1E8919A2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import flow (2)</a:t>
            </a:r>
          </a:p>
        </p:txBody>
      </p:sp>
      <p:sp>
        <p:nvSpPr>
          <p:cNvPr id="19" name="テキスト ボックス 18">
            <a:extLst>
              <a:ext uri="{FF2B5EF4-FFF2-40B4-BE49-F238E27FC236}">
                <a16:creationId xmlns:a16="http://schemas.microsoft.com/office/drawing/2014/main" id="{3B772FEE-1E58-6632-AF8C-8FCBC6F26ED8}"/>
              </a:ext>
            </a:extLst>
          </p:cNvPr>
          <p:cNvSpPr txBox="1"/>
          <p:nvPr/>
        </p:nvSpPr>
        <p:spPr>
          <a:xfrm>
            <a:off x="434543" y="873663"/>
            <a:ext cx="10729643" cy="646331"/>
          </a:xfrm>
          <a:prstGeom prst="rect">
            <a:avLst/>
          </a:prstGeom>
          <a:noFill/>
        </p:spPr>
        <p:txBody>
          <a:bodyPr wrap="square" rtlCol="0">
            <a:spAutoFit/>
          </a:bodyPr>
          <a:lstStyle/>
          <a:p>
            <a:r>
              <a:rPr kumimoji="1" lang="en-US" altLang="ja-JP" dirty="0"/>
              <a:t>Select the owner &amp; team of the project, select target project, and press “Add Project”. </a:t>
            </a:r>
          </a:p>
          <a:p>
            <a:r>
              <a:rPr kumimoji="1" lang="en-US" altLang="ja-JP" dirty="0"/>
              <a:t>Then the project is imported to SC Field/Office.</a:t>
            </a:r>
          </a:p>
        </p:txBody>
      </p:sp>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EF31F2DA-D88C-FDC9-DFA1-61DA52E09A84}"/>
              </a:ext>
            </a:extLst>
          </p:cNvPr>
          <p:cNvPicPr>
            <a:picLocks noChangeAspect="1"/>
          </p:cNvPicPr>
          <p:nvPr/>
        </p:nvPicPr>
        <p:blipFill>
          <a:blip r:embed="rId2"/>
          <a:stretch>
            <a:fillRect/>
          </a:stretch>
        </p:blipFill>
        <p:spPr>
          <a:xfrm>
            <a:off x="434543" y="2375598"/>
            <a:ext cx="4617517" cy="4223056"/>
          </a:xfrm>
          <a:prstGeom prst="rect">
            <a:avLst/>
          </a:prstGeom>
        </p:spPr>
      </p:pic>
      <p:pic>
        <p:nvPicPr>
          <p:cNvPr id="13" name="図 12" descr="テキスト&#10;&#10;AI 生成コンテンツは誤りを含む可能性があります。">
            <a:extLst>
              <a:ext uri="{FF2B5EF4-FFF2-40B4-BE49-F238E27FC236}">
                <a16:creationId xmlns:a16="http://schemas.microsoft.com/office/drawing/2014/main" id="{F6F5A1E5-12DF-0EB0-1D6E-257237FEE3C5}"/>
              </a:ext>
            </a:extLst>
          </p:cNvPr>
          <p:cNvPicPr>
            <a:picLocks noChangeAspect="1"/>
          </p:cNvPicPr>
          <p:nvPr/>
        </p:nvPicPr>
        <p:blipFill>
          <a:blip r:embed="rId3"/>
          <a:stretch>
            <a:fillRect/>
          </a:stretch>
        </p:blipFill>
        <p:spPr>
          <a:xfrm>
            <a:off x="7668403" y="3265436"/>
            <a:ext cx="2931341" cy="3333218"/>
          </a:xfrm>
          <a:prstGeom prst="rect">
            <a:avLst/>
          </a:prstGeom>
        </p:spPr>
      </p:pic>
      <p:sp>
        <p:nvSpPr>
          <p:cNvPr id="14" name="四角形: 角を丸くする 13">
            <a:extLst>
              <a:ext uri="{FF2B5EF4-FFF2-40B4-BE49-F238E27FC236}">
                <a16:creationId xmlns:a16="http://schemas.microsoft.com/office/drawing/2014/main" id="{B67FA9F4-71C9-C074-840E-9809982A4A6B}"/>
              </a:ext>
            </a:extLst>
          </p:cNvPr>
          <p:cNvSpPr/>
          <p:nvPr/>
        </p:nvSpPr>
        <p:spPr>
          <a:xfrm>
            <a:off x="480060" y="3266104"/>
            <a:ext cx="4526280" cy="49436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3D64156-EBA7-6542-EA86-FF354DC1224A}"/>
              </a:ext>
            </a:extLst>
          </p:cNvPr>
          <p:cNvSpPr/>
          <p:nvPr/>
        </p:nvSpPr>
        <p:spPr>
          <a:xfrm>
            <a:off x="480060" y="3981330"/>
            <a:ext cx="4526280" cy="4065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曲線 15">
            <a:extLst>
              <a:ext uri="{FF2B5EF4-FFF2-40B4-BE49-F238E27FC236}">
                <a16:creationId xmlns:a16="http://schemas.microsoft.com/office/drawing/2014/main" id="{7CE70A3F-3AB5-90CD-26D5-B635FE5D63CC}"/>
              </a:ext>
            </a:extLst>
          </p:cNvPr>
          <p:cNvCxnSpPr>
            <a:cxnSpLocks/>
            <a:stCxn id="14" idx="3"/>
            <a:endCxn id="22" idx="1"/>
          </p:cNvCxnSpPr>
          <p:nvPr/>
        </p:nvCxnSpPr>
        <p:spPr>
          <a:xfrm flipV="1">
            <a:off x="5006340" y="3265436"/>
            <a:ext cx="722165" cy="247851"/>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図 21" descr="グラフィカル ユーザー インターフェイス, アプリケーション&#10;&#10;AI 生成コンテンツは誤りを含む可能性があります。">
            <a:extLst>
              <a:ext uri="{FF2B5EF4-FFF2-40B4-BE49-F238E27FC236}">
                <a16:creationId xmlns:a16="http://schemas.microsoft.com/office/drawing/2014/main" id="{D9A426EB-7761-BD03-0F9D-F5E908BFD11C}"/>
              </a:ext>
            </a:extLst>
          </p:cNvPr>
          <p:cNvPicPr>
            <a:picLocks noChangeAspect="1"/>
          </p:cNvPicPr>
          <p:nvPr/>
        </p:nvPicPr>
        <p:blipFill>
          <a:blip r:embed="rId4"/>
          <a:stretch>
            <a:fillRect/>
          </a:stretch>
        </p:blipFill>
        <p:spPr>
          <a:xfrm>
            <a:off x="5728505" y="2192318"/>
            <a:ext cx="1673050" cy="2146236"/>
          </a:xfrm>
          <a:prstGeom prst="rect">
            <a:avLst/>
          </a:prstGeom>
        </p:spPr>
      </p:pic>
      <p:cxnSp>
        <p:nvCxnSpPr>
          <p:cNvPr id="25" name="コネクタ: 曲線 24">
            <a:extLst>
              <a:ext uri="{FF2B5EF4-FFF2-40B4-BE49-F238E27FC236}">
                <a16:creationId xmlns:a16="http://schemas.microsoft.com/office/drawing/2014/main" id="{9B472C0A-21CB-3701-E70E-66933ED6D288}"/>
              </a:ext>
            </a:extLst>
          </p:cNvPr>
          <p:cNvCxnSpPr>
            <a:cxnSpLocks/>
            <a:stCxn id="15" idx="3"/>
            <a:endCxn id="13" idx="1"/>
          </p:cNvCxnSpPr>
          <p:nvPr/>
        </p:nvCxnSpPr>
        <p:spPr>
          <a:xfrm>
            <a:off x="5006340" y="4184590"/>
            <a:ext cx="2662063" cy="747455"/>
          </a:xfrm>
          <a:prstGeom prst="curvedConnector3">
            <a:avLst>
              <a:gd name="adj1" fmla="val 2781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吹き出し: 四角形 31">
            <a:extLst>
              <a:ext uri="{FF2B5EF4-FFF2-40B4-BE49-F238E27FC236}">
                <a16:creationId xmlns:a16="http://schemas.microsoft.com/office/drawing/2014/main" id="{5568B018-BA67-78EB-65BA-11BAFF57D188}"/>
              </a:ext>
            </a:extLst>
          </p:cNvPr>
          <p:cNvSpPr/>
          <p:nvPr/>
        </p:nvSpPr>
        <p:spPr>
          <a:xfrm>
            <a:off x="1009650" y="5206381"/>
            <a:ext cx="3095625" cy="573742"/>
          </a:xfrm>
          <a:prstGeom prst="wedgeRectCallout">
            <a:avLst>
              <a:gd name="adj1" fmla="val 32760"/>
              <a:gd name="adj2" fmla="val -1184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This button opens </a:t>
            </a:r>
            <a:r>
              <a:rPr kumimoji="1" lang="en-US" altLang="ja-JP" sz="1100" dirty="0" err="1"/>
              <a:t>Landlog</a:t>
            </a:r>
            <a:r>
              <a:rPr kumimoji="1" lang="en-US" altLang="ja-JP" sz="1100" dirty="0"/>
              <a:t> Platform where you can create/edit/delete sites. </a:t>
            </a:r>
            <a:endParaRPr kumimoji="1" lang="ja-JP" altLang="en-US" sz="1100" dirty="0"/>
          </a:p>
        </p:txBody>
      </p:sp>
    </p:spTree>
    <p:extLst>
      <p:ext uri="{BB962C8B-B14F-4D97-AF65-F5344CB8AC3E}">
        <p14:creationId xmlns:p14="http://schemas.microsoft.com/office/powerpoint/2010/main" val="229327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9A88-C702-E47B-FB4B-79CA68A7D00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51547AC-5ADD-BAE9-17E9-B5B25479E7EF}"/>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9FFE7EAA-2529-3C6E-E16F-CB2EA7414B1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Other ways to create a project in SC Office</a:t>
            </a:r>
          </a:p>
        </p:txBody>
      </p:sp>
      <p:sp>
        <p:nvSpPr>
          <p:cNvPr id="19" name="テキスト ボックス 18">
            <a:extLst>
              <a:ext uri="{FF2B5EF4-FFF2-40B4-BE49-F238E27FC236}">
                <a16:creationId xmlns:a16="http://schemas.microsoft.com/office/drawing/2014/main" id="{23FBEFC9-72CD-B1E6-F53B-56135F6F9B0E}"/>
              </a:ext>
            </a:extLst>
          </p:cNvPr>
          <p:cNvSpPr txBox="1"/>
          <p:nvPr/>
        </p:nvSpPr>
        <p:spPr>
          <a:xfrm>
            <a:off x="434543" y="873663"/>
            <a:ext cx="10729643" cy="646331"/>
          </a:xfrm>
          <a:prstGeom prst="rect">
            <a:avLst/>
          </a:prstGeom>
          <a:noFill/>
        </p:spPr>
        <p:txBody>
          <a:bodyPr wrap="square" rtlCol="0">
            <a:spAutoFit/>
          </a:bodyPr>
          <a:lstStyle/>
          <a:p>
            <a:r>
              <a:rPr kumimoji="1" lang="en-US" altLang="ja-JP" dirty="0"/>
              <a:t>There are other ways to create projects in SC Office. </a:t>
            </a:r>
          </a:p>
          <a:p>
            <a:r>
              <a:rPr kumimoji="1" lang="en-US" altLang="ja-JP" dirty="0"/>
              <a:t>Note that not all of them support link with </a:t>
            </a:r>
            <a:r>
              <a:rPr kumimoji="1" lang="en-US" altLang="ja-JP" dirty="0" err="1"/>
              <a:t>Landlog</a:t>
            </a:r>
            <a:r>
              <a:rPr kumimoji="1" lang="en-US" altLang="ja-JP" dirty="0"/>
              <a:t> Platform.  </a:t>
            </a:r>
          </a:p>
        </p:txBody>
      </p:sp>
      <p:graphicFrame>
        <p:nvGraphicFramePr>
          <p:cNvPr id="2" name="表 1">
            <a:extLst>
              <a:ext uri="{FF2B5EF4-FFF2-40B4-BE49-F238E27FC236}">
                <a16:creationId xmlns:a16="http://schemas.microsoft.com/office/drawing/2014/main" id="{EA1ECF9F-810C-4071-CD1D-528C56F35D79}"/>
              </a:ext>
            </a:extLst>
          </p:cNvPr>
          <p:cNvGraphicFramePr>
            <a:graphicFrameLocks noGrp="1"/>
          </p:cNvGraphicFramePr>
          <p:nvPr>
            <p:extLst>
              <p:ext uri="{D42A27DB-BD31-4B8C-83A1-F6EECF244321}">
                <p14:modId xmlns:p14="http://schemas.microsoft.com/office/powerpoint/2010/main" val="1726923394"/>
              </p:ext>
            </p:extLst>
          </p:nvPr>
        </p:nvGraphicFramePr>
        <p:xfrm>
          <a:off x="422059" y="1706010"/>
          <a:ext cx="11347882" cy="1854200"/>
        </p:xfrm>
        <a:graphic>
          <a:graphicData uri="http://schemas.openxmlformats.org/drawingml/2006/table">
            <a:tbl>
              <a:tblPr firstRow="1" bandRow="1">
                <a:tableStyleId>{5C22544A-7EE6-4342-B048-85BDC9FD1C3A}</a:tableStyleId>
              </a:tblPr>
              <a:tblGrid>
                <a:gridCol w="2984932">
                  <a:extLst>
                    <a:ext uri="{9D8B030D-6E8A-4147-A177-3AD203B41FA5}">
                      <a16:colId xmlns:a16="http://schemas.microsoft.com/office/drawing/2014/main" val="3248774264"/>
                    </a:ext>
                  </a:extLst>
                </a:gridCol>
                <a:gridCol w="1876425">
                  <a:extLst>
                    <a:ext uri="{9D8B030D-6E8A-4147-A177-3AD203B41FA5}">
                      <a16:colId xmlns:a16="http://schemas.microsoft.com/office/drawing/2014/main" val="3891311764"/>
                    </a:ext>
                  </a:extLst>
                </a:gridCol>
                <a:gridCol w="6486525">
                  <a:extLst>
                    <a:ext uri="{9D8B030D-6E8A-4147-A177-3AD203B41FA5}">
                      <a16:colId xmlns:a16="http://schemas.microsoft.com/office/drawing/2014/main" val="1885106892"/>
                    </a:ext>
                  </a:extLst>
                </a:gridCol>
              </a:tblGrid>
              <a:tr h="370840">
                <a:tc>
                  <a:txBody>
                    <a:bodyPr/>
                    <a:lstStyle/>
                    <a:p>
                      <a:r>
                        <a:rPr kumimoji="1" lang="en-US" altLang="ja-JP" sz="1400" dirty="0">
                          <a:latin typeface="+mn-ea"/>
                          <a:ea typeface="+mn-ea"/>
                        </a:rPr>
                        <a:t>Operation</a:t>
                      </a:r>
                      <a:endParaRPr kumimoji="1" lang="ja-JP" altLang="en-US" sz="1400" dirty="0">
                        <a:latin typeface="+mn-ea"/>
                        <a:ea typeface="+mn-ea"/>
                      </a:endParaRPr>
                    </a:p>
                  </a:txBody>
                  <a:tcPr/>
                </a:tc>
                <a:tc>
                  <a:txBody>
                    <a:bodyPr/>
                    <a:lstStyle/>
                    <a:p>
                      <a:r>
                        <a:rPr kumimoji="1" lang="en-US" altLang="ja-JP" sz="1400" dirty="0">
                          <a:latin typeface="+mn-ea"/>
                          <a:ea typeface="+mn-ea"/>
                        </a:rPr>
                        <a:t>Link with </a:t>
                      </a:r>
                      <a:r>
                        <a:rPr kumimoji="1" lang="en-US" altLang="ja-JP" sz="1400" dirty="0" err="1">
                          <a:latin typeface="+mn-ea"/>
                          <a:ea typeface="+mn-ea"/>
                        </a:rPr>
                        <a:t>LandLog</a:t>
                      </a:r>
                      <a:endParaRPr kumimoji="1" lang="ja-JP" altLang="en-US" sz="1400" dirty="0">
                        <a:latin typeface="+mn-ea"/>
                        <a:ea typeface="+mn-ea"/>
                      </a:endParaRPr>
                    </a:p>
                  </a:txBody>
                  <a:tcPr/>
                </a:tc>
                <a:tc>
                  <a:txBody>
                    <a:bodyPr/>
                    <a:lstStyle/>
                    <a:p>
                      <a:r>
                        <a:rPr kumimoji="1" lang="en-US" altLang="ja-JP" sz="1400" dirty="0">
                          <a:latin typeface="+mn-ea"/>
                          <a:ea typeface="+mn-ea"/>
                        </a:rPr>
                        <a:t>Notes</a:t>
                      </a:r>
                      <a:endParaRPr kumimoji="1" lang="ja-JP" altLang="en-US" sz="1400" dirty="0">
                        <a:latin typeface="+mn-ea"/>
                        <a:ea typeface="+mn-ea"/>
                      </a:endParaRPr>
                    </a:p>
                  </a:txBody>
                  <a:tcPr/>
                </a:tc>
                <a:extLst>
                  <a:ext uri="{0D108BD9-81ED-4DB2-BD59-A6C34878D82A}">
                    <a16:rowId xmlns:a16="http://schemas.microsoft.com/office/drawing/2014/main" val="1821504316"/>
                  </a:ext>
                </a:extLst>
              </a:tr>
              <a:tr h="370840">
                <a:tc>
                  <a:txBody>
                    <a:bodyPr/>
                    <a:lstStyle/>
                    <a:p>
                      <a:r>
                        <a:rPr kumimoji="1" lang="en-US" altLang="ja-JP" sz="1400" dirty="0">
                          <a:latin typeface="+mn-ea"/>
                          <a:ea typeface="+mn-ea"/>
                        </a:rPr>
                        <a:t>Copy Project</a:t>
                      </a:r>
                      <a:endParaRPr kumimoji="1" lang="ja-JP" altLang="en-US" sz="1400" dirty="0">
                        <a:latin typeface="+mn-ea"/>
                        <a:ea typeface="+mn-ea"/>
                      </a:endParaRPr>
                    </a:p>
                  </a:txBody>
                  <a:tcPr/>
                </a:tc>
                <a:tc>
                  <a:txBody>
                    <a:bodyPr/>
                    <a:lstStyle/>
                    <a:p>
                      <a:pPr algn="ctr"/>
                      <a:r>
                        <a:rPr kumimoji="1" lang="ja-JP" altLang="en-US" sz="1400" dirty="0">
                          <a:latin typeface="+mn-ea"/>
                          <a:ea typeface="+mn-ea"/>
                        </a:rPr>
                        <a:t>○</a:t>
                      </a:r>
                    </a:p>
                  </a:txBody>
                  <a:tcPr anchor="ct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3420331221"/>
                  </a:ext>
                </a:extLst>
              </a:tr>
              <a:tr h="370840">
                <a:tc>
                  <a:txBody>
                    <a:bodyPr/>
                    <a:lstStyle/>
                    <a:p>
                      <a:r>
                        <a:rPr kumimoji="1" lang="en-US" altLang="ja-JP" sz="1400" dirty="0">
                          <a:latin typeface="+mn-ea"/>
                          <a:ea typeface="+mn-ea"/>
                        </a:rPr>
                        <a:t>Create a project from a template</a:t>
                      </a:r>
                      <a:endParaRPr kumimoji="1" lang="ja-JP" altLang="en-US" sz="1400" dirty="0">
                        <a:latin typeface="+mn-ea"/>
                        <a:ea typeface="+mn-ea"/>
                      </a:endParaRPr>
                    </a:p>
                  </a:txBody>
                  <a:tcPr/>
                </a:tc>
                <a:tc>
                  <a:txBody>
                    <a:bodyPr/>
                    <a:lstStyle/>
                    <a:p>
                      <a:pPr algn="ctr"/>
                      <a:r>
                        <a:rPr kumimoji="1" lang="ja-JP" altLang="en-US" sz="1400" dirty="0">
                          <a:latin typeface="+mn-ea"/>
                          <a:ea typeface="+mn-ea"/>
                        </a:rPr>
                        <a:t>○</a:t>
                      </a:r>
                    </a:p>
                  </a:txBody>
                  <a:tcPr anchor="ct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1773622475"/>
                  </a:ext>
                </a:extLst>
              </a:tr>
              <a:tr h="370840">
                <a:tc>
                  <a:txBody>
                    <a:bodyPr/>
                    <a:lstStyle/>
                    <a:p>
                      <a:r>
                        <a:rPr kumimoji="1" lang="en-US" altLang="ja-JP" sz="1400" dirty="0">
                          <a:latin typeface="+mn-ea"/>
                          <a:ea typeface="+mn-ea"/>
                        </a:rPr>
                        <a:t>Create template from a project</a:t>
                      </a:r>
                      <a:endParaRPr kumimoji="1" lang="ja-JP" altLang="en-US" sz="1400" dirty="0">
                        <a:latin typeface="+mn-ea"/>
                        <a:ea typeface="+mn-ea"/>
                      </a:endParaRPr>
                    </a:p>
                  </a:txBody>
                  <a:tcP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r>
                        <a:rPr kumimoji="1" lang="en-US" altLang="ja-JP" sz="1400" dirty="0">
                          <a:latin typeface="+mn-ea"/>
                          <a:ea typeface="+mn-ea"/>
                        </a:rPr>
                        <a:t>Template is not a project.</a:t>
                      </a:r>
                      <a:endParaRPr kumimoji="1" lang="ja-JP" altLang="en-US" sz="1400" dirty="0">
                        <a:latin typeface="+mn-ea"/>
                        <a:ea typeface="+mn-ea"/>
                      </a:endParaRPr>
                    </a:p>
                  </a:txBody>
                  <a:tcPr/>
                </a:tc>
                <a:extLst>
                  <a:ext uri="{0D108BD9-81ED-4DB2-BD59-A6C34878D82A}">
                    <a16:rowId xmlns:a16="http://schemas.microsoft.com/office/drawing/2014/main" val="1430296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Import MS project</a:t>
                      </a:r>
                      <a:endParaRPr kumimoji="1" lang="ja-JP" altLang="en-US" sz="1400" dirty="0">
                        <a:latin typeface="+mn-ea"/>
                        <a:ea typeface="+mn-ea"/>
                      </a:endParaRPr>
                    </a:p>
                  </a:txBody>
                  <a:tcP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2099402035"/>
                  </a:ext>
                </a:extLst>
              </a:tr>
            </a:tbl>
          </a:graphicData>
        </a:graphic>
      </p:graphicFrame>
      <p:pic>
        <p:nvPicPr>
          <p:cNvPr id="7" name="図 6" descr="携帯電話の画面のスクリーンショット&#10;&#10;AI 生成コンテンツは誤りを含む可能性があります。">
            <a:extLst>
              <a:ext uri="{FF2B5EF4-FFF2-40B4-BE49-F238E27FC236}">
                <a16:creationId xmlns:a16="http://schemas.microsoft.com/office/drawing/2014/main" id="{EAE844AE-BE06-887C-83D0-3AC04D8583F7}"/>
              </a:ext>
            </a:extLst>
          </p:cNvPr>
          <p:cNvPicPr>
            <a:picLocks noChangeAspect="1"/>
          </p:cNvPicPr>
          <p:nvPr/>
        </p:nvPicPr>
        <p:blipFill>
          <a:blip r:embed="rId2"/>
          <a:stretch>
            <a:fillRect/>
          </a:stretch>
        </p:blipFill>
        <p:spPr>
          <a:xfrm>
            <a:off x="246529" y="3920666"/>
            <a:ext cx="3217017" cy="2013409"/>
          </a:xfrm>
          <a:prstGeom prst="rect">
            <a:avLst/>
          </a:prstGeom>
        </p:spPr>
      </p:pic>
      <p:pic>
        <p:nvPicPr>
          <p:cNvPr id="9" name="図 8" descr="コンピューターの画面のスクリーンショット&#10;&#10;AI 生成コンテンツは誤りを含む可能性があります。">
            <a:extLst>
              <a:ext uri="{FF2B5EF4-FFF2-40B4-BE49-F238E27FC236}">
                <a16:creationId xmlns:a16="http://schemas.microsoft.com/office/drawing/2014/main" id="{3ED3BD8C-DAA9-0236-F8C0-41844259509C}"/>
              </a:ext>
            </a:extLst>
          </p:cNvPr>
          <p:cNvPicPr>
            <a:picLocks noChangeAspect="1"/>
          </p:cNvPicPr>
          <p:nvPr/>
        </p:nvPicPr>
        <p:blipFill>
          <a:blip r:embed="rId3"/>
          <a:stretch>
            <a:fillRect/>
          </a:stretch>
        </p:blipFill>
        <p:spPr>
          <a:xfrm>
            <a:off x="3646680" y="3920665"/>
            <a:ext cx="3939007" cy="2271955"/>
          </a:xfrm>
          <a:prstGeom prst="rect">
            <a:avLst/>
          </a:prstGeom>
        </p:spPr>
      </p:pic>
      <p:pic>
        <p:nvPicPr>
          <p:cNvPr id="11" name="図 10" descr="携帯電話の画面のスクリーンショット&#10;&#10;AI 生成コンテンツは誤りを含む可能性があります。">
            <a:extLst>
              <a:ext uri="{FF2B5EF4-FFF2-40B4-BE49-F238E27FC236}">
                <a16:creationId xmlns:a16="http://schemas.microsoft.com/office/drawing/2014/main" id="{33950EBD-6297-9909-080E-68DFDB236D74}"/>
              </a:ext>
            </a:extLst>
          </p:cNvPr>
          <p:cNvPicPr>
            <a:picLocks noChangeAspect="1"/>
          </p:cNvPicPr>
          <p:nvPr/>
        </p:nvPicPr>
        <p:blipFill>
          <a:blip r:embed="rId4"/>
          <a:stretch>
            <a:fillRect/>
          </a:stretch>
        </p:blipFill>
        <p:spPr>
          <a:xfrm>
            <a:off x="7768822" y="3920665"/>
            <a:ext cx="4091830" cy="1854200"/>
          </a:xfrm>
          <a:prstGeom prst="rect">
            <a:avLst/>
          </a:prstGeom>
        </p:spPr>
      </p:pic>
      <p:sp>
        <p:nvSpPr>
          <p:cNvPr id="12" name="四角形: 角を丸くする 11">
            <a:extLst>
              <a:ext uri="{FF2B5EF4-FFF2-40B4-BE49-F238E27FC236}">
                <a16:creationId xmlns:a16="http://schemas.microsoft.com/office/drawing/2014/main" id="{A75AF7C1-214C-910B-195C-A92EF8B39CFC}"/>
              </a:ext>
            </a:extLst>
          </p:cNvPr>
          <p:cNvSpPr/>
          <p:nvPr/>
        </p:nvSpPr>
        <p:spPr>
          <a:xfrm>
            <a:off x="2232575" y="4364519"/>
            <a:ext cx="1129750" cy="24558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3F6BAB9C-8F43-62D3-370A-60559438299C}"/>
              </a:ext>
            </a:extLst>
          </p:cNvPr>
          <p:cNvSpPr/>
          <p:nvPr/>
        </p:nvSpPr>
        <p:spPr>
          <a:xfrm>
            <a:off x="6133505" y="5529284"/>
            <a:ext cx="1452182" cy="40479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7F91D10-0400-DA88-82C8-C63AA530F211}"/>
              </a:ext>
            </a:extLst>
          </p:cNvPr>
          <p:cNvSpPr/>
          <p:nvPr/>
        </p:nvSpPr>
        <p:spPr>
          <a:xfrm>
            <a:off x="10191750" y="4927370"/>
            <a:ext cx="457200" cy="28280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E8E469EB-2717-C758-E2BF-8F3A5F3F529B}"/>
              </a:ext>
            </a:extLst>
          </p:cNvPr>
          <p:cNvSpPr/>
          <p:nvPr/>
        </p:nvSpPr>
        <p:spPr>
          <a:xfrm>
            <a:off x="531154" y="4413493"/>
            <a:ext cx="1600200" cy="573742"/>
          </a:xfrm>
          <a:prstGeom prst="wedgeRectCallout">
            <a:avLst>
              <a:gd name="adj1" fmla="val 57760"/>
              <a:gd name="adj2" fmla="val -420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Import MS Project</a:t>
            </a:r>
            <a:endParaRPr kumimoji="1" lang="ja-JP" altLang="en-US" sz="1100" dirty="0"/>
          </a:p>
        </p:txBody>
      </p:sp>
      <p:sp>
        <p:nvSpPr>
          <p:cNvPr id="21" name="吹き出し: 四角形 20">
            <a:extLst>
              <a:ext uri="{FF2B5EF4-FFF2-40B4-BE49-F238E27FC236}">
                <a16:creationId xmlns:a16="http://schemas.microsoft.com/office/drawing/2014/main" id="{E2FBD374-644A-E9DA-4AC5-A0ED1082C8DF}"/>
              </a:ext>
            </a:extLst>
          </p:cNvPr>
          <p:cNvSpPr/>
          <p:nvPr/>
        </p:nvSpPr>
        <p:spPr>
          <a:xfrm>
            <a:off x="4098752" y="5181600"/>
            <a:ext cx="1851618" cy="773767"/>
          </a:xfrm>
          <a:prstGeom prst="wedgeRectCallout">
            <a:avLst>
              <a:gd name="adj1" fmla="val 64755"/>
              <a:gd name="adj2" fmla="val 284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dirty="0"/>
              <a:t>Copy Project</a:t>
            </a:r>
          </a:p>
          <a:p>
            <a:r>
              <a:rPr kumimoji="1" lang="en-US" altLang="ja-JP" sz="1100" dirty="0"/>
              <a:t>Create template from a project</a:t>
            </a:r>
            <a:endParaRPr kumimoji="1" lang="ja-JP" altLang="en-US" sz="1100" dirty="0"/>
          </a:p>
        </p:txBody>
      </p:sp>
      <p:sp>
        <p:nvSpPr>
          <p:cNvPr id="23" name="吹き出し: 四角形 22">
            <a:extLst>
              <a:ext uri="{FF2B5EF4-FFF2-40B4-BE49-F238E27FC236}">
                <a16:creationId xmlns:a16="http://schemas.microsoft.com/office/drawing/2014/main" id="{E2BCF95B-EC6E-B1D3-4C4E-4E65AAC736F1}"/>
              </a:ext>
            </a:extLst>
          </p:cNvPr>
          <p:cNvSpPr/>
          <p:nvPr/>
        </p:nvSpPr>
        <p:spPr>
          <a:xfrm>
            <a:off x="8435649" y="4927370"/>
            <a:ext cx="1572966" cy="573742"/>
          </a:xfrm>
          <a:prstGeom prst="wedgeRectCallout">
            <a:avLst>
              <a:gd name="adj1" fmla="val 71082"/>
              <a:gd name="adj2" fmla="val -271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dirty="0"/>
              <a:t>Create a project from a template</a:t>
            </a:r>
            <a:endParaRPr kumimoji="1" lang="ja-JP" altLang="en-US" sz="1100" dirty="0"/>
          </a:p>
        </p:txBody>
      </p:sp>
    </p:spTree>
    <p:extLst>
      <p:ext uri="{BB962C8B-B14F-4D97-AF65-F5344CB8AC3E}">
        <p14:creationId xmlns:p14="http://schemas.microsoft.com/office/powerpoint/2010/main" val="193201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B085-AB9C-A16B-15B4-5767A2751A31}"/>
            </a:ext>
          </a:extLst>
        </p:cNvPr>
        <p:cNvGrpSpPr/>
        <p:nvPr/>
      </p:nvGrpSpPr>
      <p:grpSpPr>
        <a:xfrm>
          <a:off x="0" y="0"/>
          <a:ext cx="0" cy="0"/>
          <a:chOff x="0" y="0"/>
          <a:chExt cx="0" cy="0"/>
        </a:xfrm>
      </p:grpSpPr>
      <p:sp>
        <p:nvSpPr>
          <p:cNvPr id="4" name="TextBox 9">
            <a:extLst>
              <a:ext uri="{FF2B5EF4-FFF2-40B4-BE49-F238E27FC236}">
                <a16:creationId xmlns:a16="http://schemas.microsoft.com/office/drawing/2014/main" id="{101F59CE-2D21-1B2E-5E7D-4586FD519AD5}"/>
              </a:ext>
            </a:extLst>
          </p:cNvPr>
          <p:cNvSpPr txBox="1"/>
          <p:nvPr/>
        </p:nvSpPr>
        <p:spPr>
          <a:xfrm>
            <a:off x="2232575" y="177806"/>
            <a:ext cx="8931611" cy="400110"/>
          </a:xfrm>
          <a:prstGeom prst="rect">
            <a:avLst/>
          </a:prstGeom>
          <a:noFill/>
        </p:spPr>
        <p:txBody>
          <a:bodyPr wrap="square">
            <a:spAutoFit/>
          </a:bodyPr>
          <a:lstStyle/>
          <a:p>
            <a:r>
              <a:rPr kumimoji="1" lang="en-US" altLang="ja-JP" sz="2000" dirty="0"/>
              <a:t>The concept of PF Site Integration.</a:t>
            </a:r>
          </a:p>
        </p:txBody>
      </p:sp>
      <p:sp>
        <p:nvSpPr>
          <p:cNvPr id="10" name="テキスト ボックス 9">
            <a:extLst>
              <a:ext uri="{FF2B5EF4-FFF2-40B4-BE49-F238E27FC236}">
                <a16:creationId xmlns:a16="http://schemas.microsoft.com/office/drawing/2014/main" id="{5A73EA19-2BDB-9BD7-6405-E8D877B1BC85}"/>
              </a:ext>
            </a:extLst>
          </p:cNvPr>
          <p:cNvSpPr txBox="1"/>
          <p:nvPr/>
        </p:nvSpPr>
        <p:spPr>
          <a:xfrm>
            <a:off x="375139" y="798026"/>
            <a:ext cx="11312770" cy="2893100"/>
          </a:xfrm>
          <a:prstGeom prst="rect">
            <a:avLst/>
          </a:prstGeom>
          <a:noFill/>
        </p:spPr>
        <p:txBody>
          <a:bodyPr wrap="square" rtlCol="0">
            <a:spAutoFit/>
          </a:bodyPr>
          <a:lstStyle/>
          <a:p>
            <a:r>
              <a:rPr kumimoji="1" lang="en-US" altLang="ja-JP" sz="1400" dirty="0"/>
              <a:t>The effect of project related operation in SC Field/Office conventionally was limited within SC Field/Office only, because projects were not synchronized(associated) with other </a:t>
            </a:r>
            <a:r>
              <a:rPr kumimoji="1" lang="en-US" altLang="ja-JP" sz="1400" dirty="0" err="1"/>
              <a:t>Earthbrain</a:t>
            </a:r>
            <a:r>
              <a:rPr kumimoji="1" lang="en-US" altLang="ja-JP" sz="1400" dirty="0"/>
              <a:t> SC Solutions. Hence, EBJ promotes interconnectivity between other solutions by passing data through </a:t>
            </a:r>
            <a:r>
              <a:rPr kumimoji="1" lang="en-US" altLang="ja-JP" sz="1400" dirty="0" err="1"/>
              <a:t>LandLog</a:t>
            </a:r>
            <a:r>
              <a:rPr kumimoji="1" lang="en-US" altLang="ja-JP" sz="1400" dirty="0"/>
              <a:t> / Platform.</a:t>
            </a:r>
          </a:p>
          <a:p>
            <a:r>
              <a:rPr kumimoji="1" lang="en-US" altLang="ja-JP" sz="1400" dirty="0"/>
              <a:t>Once the PF Site integration feature is released, the project creation/edit feature will change as follows.</a:t>
            </a:r>
          </a:p>
          <a:p>
            <a:endParaRPr kumimoji="1" lang="en-US" altLang="ja-JP" sz="1400" dirty="0"/>
          </a:p>
          <a:p>
            <a:r>
              <a:rPr kumimoji="1" lang="en-US" altLang="ja-JP" sz="1400" dirty="0"/>
              <a:t>(1) If you create a new project in SC Field/Office, the same project is automatically created in </a:t>
            </a:r>
            <a:r>
              <a:rPr kumimoji="1" lang="en-US" altLang="ja-JP" sz="1400" dirty="0" err="1"/>
              <a:t>LandLog</a:t>
            </a:r>
            <a:r>
              <a:rPr kumimoji="1" lang="en-US" altLang="ja-JP" sz="1400" dirty="0"/>
              <a:t> PF too (which make it possible to share the project with other SC Products)</a:t>
            </a:r>
          </a:p>
          <a:p>
            <a:endParaRPr kumimoji="1" lang="en-US" altLang="ja-JP" sz="1400" dirty="0"/>
          </a:p>
          <a:p>
            <a:r>
              <a:rPr kumimoji="1" lang="en-US" altLang="ja-JP" sz="1400" dirty="0"/>
              <a:t>(2) You can import a project created in </a:t>
            </a:r>
            <a:r>
              <a:rPr kumimoji="1" lang="en-US" altLang="ja-JP" sz="1400" dirty="0" err="1"/>
              <a:t>LandLog</a:t>
            </a:r>
            <a:r>
              <a:rPr kumimoji="1" lang="en-US" altLang="ja-JP" sz="1400" dirty="0"/>
              <a:t> PF to SC Field/Office.</a:t>
            </a:r>
          </a:p>
          <a:p>
            <a:endParaRPr kumimoji="1" lang="en-US" altLang="ja-JP" sz="1400" dirty="0"/>
          </a:p>
          <a:p>
            <a:r>
              <a:rPr kumimoji="1" lang="en-US" altLang="ja-JP" sz="1400" dirty="0"/>
              <a:t>(3) If a project is edited in either of </a:t>
            </a:r>
            <a:r>
              <a:rPr kumimoji="1" lang="en-US" altLang="ja-JP" sz="1400" dirty="0" err="1"/>
              <a:t>LandLog</a:t>
            </a:r>
            <a:r>
              <a:rPr kumimoji="1" lang="en-US" altLang="ja-JP" sz="1400" dirty="0"/>
              <a:t> PF or SC Field/Office, that is synced with the other.</a:t>
            </a:r>
          </a:p>
          <a:p>
            <a:endParaRPr kumimoji="1" lang="en-US" altLang="ja-JP" sz="1400" dirty="0"/>
          </a:p>
          <a:p>
            <a:r>
              <a:rPr kumimoji="1" lang="en-US" altLang="ja-JP" sz="1400" dirty="0"/>
              <a:t>(4) If a project is deleted/archived/transported, the project is inactivated in SC Field/Office.</a:t>
            </a:r>
          </a:p>
        </p:txBody>
      </p:sp>
      <p:pic>
        <p:nvPicPr>
          <p:cNvPr id="14" name="図 13" descr="ダイアグラム&#10;&#10;AI 生成コンテンツは誤りを含む可能性があります。">
            <a:extLst>
              <a:ext uri="{FF2B5EF4-FFF2-40B4-BE49-F238E27FC236}">
                <a16:creationId xmlns:a16="http://schemas.microsoft.com/office/drawing/2014/main" id="{85F6390E-B39B-17B3-7843-5FA9F277EAA9}"/>
              </a:ext>
            </a:extLst>
          </p:cNvPr>
          <p:cNvPicPr>
            <a:picLocks noChangeAspect="1"/>
          </p:cNvPicPr>
          <p:nvPr/>
        </p:nvPicPr>
        <p:blipFill>
          <a:blip r:embed="rId2"/>
          <a:stretch>
            <a:fillRect/>
          </a:stretch>
        </p:blipFill>
        <p:spPr>
          <a:xfrm>
            <a:off x="375139" y="3695792"/>
            <a:ext cx="11098174" cy="2876951"/>
          </a:xfrm>
          <a:prstGeom prst="rect">
            <a:avLst/>
          </a:prstGeom>
        </p:spPr>
      </p:pic>
    </p:spTree>
    <p:extLst>
      <p:ext uri="{BB962C8B-B14F-4D97-AF65-F5344CB8AC3E}">
        <p14:creationId xmlns:p14="http://schemas.microsoft.com/office/powerpoint/2010/main" val="48833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AA28-62AB-F2F3-DBFE-F7CC34AE40C5}"/>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B6A8345-B38E-6E02-982A-F45E3E52D0D1}"/>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C4CBA88D-3312-5367-678B-F11372E16AA7}"/>
              </a:ext>
            </a:extLst>
          </p:cNvPr>
          <p:cNvSpPr txBox="1"/>
          <p:nvPr/>
        </p:nvSpPr>
        <p:spPr>
          <a:xfrm>
            <a:off x="2232575" y="177806"/>
            <a:ext cx="8931611" cy="400110"/>
          </a:xfrm>
          <a:prstGeom prst="rect">
            <a:avLst/>
          </a:prstGeom>
          <a:noFill/>
        </p:spPr>
        <p:txBody>
          <a:bodyPr wrap="square">
            <a:spAutoFit/>
          </a:bodyPr>
          <a:lstStyle/>
          <a:p>
            <a:r>
              <a:rPr kumimoji="1" lang="en-US" altLang="ja-JP" sz="2000" dirty="0"/>
              <a:t>The concept of PF Site Integration</a:t>
            </a:r>
          </a:p>
        </p:txBody>
      </p:sp>
      <p:sp>
        <p:nvSpPr>
          <p:cNvPr id="2" name="テキスト ボックス 1">
            <a:extLst>
              <a:ext uri="{FF2B5EF4-FFF2-40B4-BE49-F238E27FC236}">
                <a16:creationId xmlns:a16="http://schemas.microsoft.com/office/drawing/2014/main" id="{CE64EDC9-4999-CDD8-D70E-21A4833DC301}"/>
              </a:ext>
            </a:extLst>
          </p:cNvPr>
          <p:cNvSpPr txBox="1"/>
          <p:nvPr/>
        </p:nvSpPr>
        <p:spPr>
          <a:xfrm>
            <a:off x="608234" y="954756"/>
            <a:ext cx="11007968" cy="954107"/>
          </a:xfrm>
          <a:prstGeom prst="rect">
            <a:avLst/>
          </a:prstGeom>
          <a:noFill/>
        </p:spPr>
        <p:txBody>
          <a:bodyPr wrap="square" rtlCol="0">
            <a:spAutoFit/>
          </a:bodyPr>
          <a:lstStyle/>
          <a:p>
            <a:r>
              <a:rPr kumimoji="1" lang="en-US" altLang="ja-JP" sz="1400" dirty="0">
                <a:latin typeface="+mn-ea"/>
              </a:rPr>
              <a:t>Note that not all the projects in SC Field/Office are linked with PF.</a:t>
            </a:r>
          </a:p>
          <a:p>
            <a:r>
              <a:rPr kumimoji="1" lang="en-US" altLang="ja-JP" sz="1400" dirty="0">
                <a:latin typeface="+mn-ea"/>
              </a:rPr>
              <a:t>Conventional projects (projects created before the PF integration release) and some projects created in SC Office (refer to SC Office section in this document) are excluded and will not be linked with PF projects.</a:t>
            </a:r>
          </a:p>
          <a:p>
            <a:r>
              <a:rPr kumimoji="1" lang="en-US" altLang="ja-JP" sz="1400" dirty="0">
                <a:latin typeface="+mn-ea"/>
              </a:rPr>
              <a:t>However, regardless of whether a project is being linked with PF, there is no difference in the UX for each feature in a project.</a:t>
            </a:r>
          </a:p>
        </p:txBody>
      </p:sp>
      <p:sp>
        <p:nvSpPr>
          <p:cNvPr id="9" name="テキスト ボックス 8">
            <a:extLst>
              <a:ext uri="{FF2B5EF4-FFF2-40B4-BE49-F238E27FC236}">
                <a16:creationId xmlns:a16="http://schemas.microsoft.com/office/drawing/2014/main" id="{773E5ED7-16E2-7820-D427-9B265D557219}"/>
              </a:ext>
            </a:extLst>
          </p:cNvPr>
          <p:cNvSpPr txBox="1"/>
          <p:nvPr/>
        </p:nvSpPr>
        <p:spPr>
          <a:xfrm>
            <a:off x="4065515" y="2618646"/>
            <a:ext cx="7458748" cy="954107"/>
          </a:xfrm>
          <a:prstGeom prst="rect">
            <a:avLst/>
          </a:prstGeom>
          <a:noFill/>
        </p:spPr>
        <p:txBody>
          <a:bodyPr wrap="square" rtlCol="0">
            <a:spAutoFit/>
          </a:bodyPr>
          <a:lstStyle/>
          <a:p>
            <a:r>
              <a:rPr kumimoji="1" lang="en-US" altLang="ja-JP" sz="1400" dirty="0">
                <a:latin typeface="+mn-ea"/>
              </a:rPr>
              <a:t>On the project list screen,</a:t>
            </a:r>
          </a:p>
          <a:p>
            <a:r>
              <a:rPr kumimoji="1" lang="en-US" altLang="ja-JP" sz="1400" dirty="0">
                <a:latin typeface="+mn-ea"/>
              </a:rPr>
              <a:t>conventional projects will be tagged with “SCFO Project”.</a:t>
            </a:r>
          </a:p>
          <a:p>
            <a:r>
              <a:rPr kumimoji="1" lang="en-US" altLang="ja-JP" sz="1400" dirty="0">
                <a:latin typeface="+mn-ea"/>
              </a:rPr>
              <a:t>A project created after the PF integration release will be linked with PF project and will not receive this tag.</a:t>
            </a:r>
          </a:p>
        </p:txBody>
      </p:sp>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23D23823-951E-0E50-7A12-D3BBDAD52996}"/>
              </a:ext>
            </a:extLst>
          </p:cNvPr>
          <p:cNvPicPr>
            <a:picLocks noChangeAspect="1"/>
          </p:cNvPicPr>
          <p:nvPr/>
        </p:nvPicPr>
        <p:blipFill>
          <a:blip r:embed="rId2"/>
          <a:stretch>
            <a:fillRect/>
          </a:stretch>
        </p:blipFill>
        <p:spPr>
          <a:xfrm>
            <a:off x="667737" y="2618646"/>
            <a:ext cx="3225803" cy="3692184"/>
          </a:xfrm>
          <a:prstGeom prst="rect">
            <a:avLst/>
          </a:prstGeom>
        </p:spPr>
      </p:pic>
      <p:sp>
        <p:nvSpPr>
          <p:cNvPr id="8" name="四角形: 角を丸くする 7">
            <a:extLst>
              <a:ext uri="{FF2B5EF4-FFF2-40B4-BE49-F238E27FC236}">
                <a16:creationId xmlns:a16="http://schemas.microsoft.com/office/drawing/2014/main" id="{95057B8C-9559-33B5-6FDC-CCA34A48C8D8}"/>
              </a:ext>
            </a:extLst>
          </p:cNvPr>
          <p:cNvSpPr/>
          <p:nvPr/>
        </p:nvSpPr>
        <p:spPr>
          <a:xfrm>
            <a:off x="695477" y="3495546"/>
            <a:ext cx="3189354" cy="1093861"/>
          </a:xfrm>
          <a:prstGeom prst="roundRect">
            <a:avLst>
              <a:gd name="adj" fmla="val 4964"/>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032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7C39-8090-C66D-2D39-FEDBE64A0ED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023ABF1-1496-23F6-B97B-78530EF54FE6}"/>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3" name="テキスト ボックス 2">
            <a:extLst>
              <a:ext uri="{FF2B5EF4-FFF2-40B4-BE49-F238E27FC236}">
                <a16:creationId xmlns:a16="http://schemas.microsoft.com/office/drawing/2014/main" id="{51DB1A08-41FB-5C7C-889C-13401C3F9C3B}"/>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3021FF87-1545-7EB3-0E6E-63A9EC7E2EBE}"/>
              </a:ext>
            </a:extLst>
          </p:cNvPr>
          <p:cNvSpPr txBox="1"/>
          <p:nvPr/>
        </p:nvSpPr>
        <p:spPr>
          <a:xfrm>
            <a:off x="2232575" y="177806"/>
            <a:ext cx="8931611" cy="400110"/>
          </a:xfrm>
          <a:prstGeom prst="rect">
            <a:avLst/>
          </a:prstGeom>
          <a:noFill/>
        </p:spPr>
        <p:txBody>
          <a:bodyPr wrap="square">
            <a:spAutoFit/>
          </a:bodyPr>
          <a:lstStyle/>
          <a:p>
            <a:r>
              <a:rPr kumimoji="1" lang="en-US" altLang="ja-JP" sz="2000" dirty="0"/>
              <a:t>Availability of Project related features</a:t>
            </a:r>
          </a:p>
        </p:txBody>
      </p:sp>
      <p:pic>
        <p:nvPicPr>
          <p:cNvPr id="5" name="図 4" descr="テーブル&#10;&#10;AI 生成コンテンツは誤りを含む可能性があります。">
            <a:extLst>
              <a:ext uri="{FF2B5EF4-FFF2-40B4-BE49-F238E27FC236}">
                <a16:creationId xmlns:a16="http://schemas.microsoft.com/office/drawing/2014/main" id="{DCAF9A06-22DC-C52E-FF15-A61B738B56C2}"/>
              </a:ext>
            </a:extLst>
          </p:cNvPr>
          <p:cNvPicPr>
            <a:picLocks noChangeAspect="1"/>
          </p:cNvPicPr>
          <p:nvPr/>
        </p:nvPicPr>
        <p:blipFill>
          <a:blip r:embed="rId2"/>
          <a:stretch>
            <a:fillRect/>
          </a:stretch>
        </p:blipFill>
        <p:spPr>
          <a:xfrm>
            <a:off x="1848262" y="2609019"/>
            <a:ext cx="8271301" cy="4071175"/>
          </a:xfrm>
          <a:prstGeom prst="rect">
            <a:avLst/>
          </a:prstGeom>
        </p:spPr>
      </p:pic>
      <p:sp>
        <p:nvSpPr>
          <p:cNvPr id="9" name="テキスト ボックス 8">
            <a:extLst>
              <a:ext uri="{FF2B5EF4-FFF2-40B4-BE49-F238E27FC236}">
                <a16:creationId xmlns:a16="http://schemas.microsoft.com/office/drawing/2014/main" id="{3BB077E3-7CE5-9678-7E03-CB99DF7310A3}"/>
              </a:ext>
            </a:extLst>
          </p:cNvPr>
          <p:cNvSpPr txBox="1"/>
          <p:nvPr/>
        </p:nvSpPr>
        <p:spPr>
          <a:xfrm>
            <a:off x="826775" y="795853"/>
            <a:ext cx="10337411" cy="1754326"/>
          </a:xfrm>
          <a:prstGeom prst="rect">
            <a:avLst/>
          </a:prstGeom>
          <a:noFill/>
        </p:spPr>
        <p:txBody>
          <a:bodyPr wrap="square" rtlCol="0">
            <a:spAutoFit/>
          </a:bodyPr>
          <a:lstStyle/>
          <a:p>
            <a:r>
              <a:rPr kumimoji="1" lang="en-US" altLang="ja-JP" dirty="0"/>
              <a:t>After PF integration is released, the ability to create/import/edit projects varies by company-type/user-type as follows:</a:t>
            </a:r>
          </a:p>
          <a:p>
            <a:r>
              <a:rPr kumimoji="1" lang="en-US" altLang="ja-JP" dirty="0"/>
              <a:t>Standard authenticated users cannot use features requiring integration with LL (subject in this new release) because they do not have an LL account. The premise is that the user requires authentication with </a:t>
            </a:r>
            <a:r>
              <a:rPr kumimoji="1" lang="en-US" altLang="ja-JP" dirty="0" err="1"/>
              <a:t>LandLog</a:t>
            </a:r>
            <a:r>
              <a:rPr kumimoji="1" lang="en-US" altLang="ja-JP" dirty="0"/>
              <a:t> in order to integrate with </a:t>
            </a:r>
            <a:r>
              <a:rPr kumimoji="1" lang="en-US" altLang="ja-JP" dirty="0" err="1"/>
              <a:t>LandLog</a:t>
            </a:r>
            <a:r>
              <a:rPr kumimoji="1" lang="en-US" altLang="ja-JP" dirty="0"/>
              <a:t>. Hence, Standard users can only create conventional SCFO Projects.</a:t>
            </a:r>
          </a:p>
        </p:txBody>
      </p:sp>
    </p:spTree>
    <p:extLst>
      <p:ext uri="{BB962C8B-B14F-4D97-AF65-F5344CB8AC3E}">
        <p14:creationId xmlns:p14="http://schemas.microsoft.com/office/powerpoint/2010/main" val="37445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FE1E-CD21-6F47-B668-10A84250F7A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E6BD861-410D-65EC-A3A1-F134E040F99D}"/>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D2BB21A-EDA6-D28E-861A-A4FF8386FAF7}"/>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Projects in </a:t>
            </a:r>
            <a:r>
              <a:rPr kumimoji="1" lang="en-US" altLang="ja-JP" sz="2000" dirty="0" err="1"/>
              <a:t>LandLog</a:t>
            </a:r>
            <a:r>
              <a:rPr kumimoji="1" lang="en-US" altLang="ja-JP" sz="2000" dirty="0"/>
              <a:t> PF</a:t>
            </a:r>
          </a:p>
        </p:txBody>
      </p:sp>
      <p:sp>
        <p:nvSpPr>
          <p:cNvPr id="19" name="テキスト ボックス 18">
            <a:extLst>
              <a:ext uri="{FF2B5EF4-FFF2-40B4-BE49-F238E27FC236}">
                <a16:creationId xmlns:a16="http://schemas.microsoft.com/office/drawing/2014/main" id="{DB709945-F3AA-74A2-12BD-A8E90A5225E8}"/>
              </a:ext>
            </a:extLst>
          </p:cNvPr>
          <p:cNvSpPr txBox="1"/>
          <p:nvPr/>
        </p:nvSpPr>
        <p:spPr>
          <a:xfrm>
            <a:off x="434543" y="873663"/>
            <a:ext cx="5994904" cy="461665"/>
          </a:xfrm>
          <a:prstGeom prst="rect">
            <a:avLst/>
          </a:prstGeom>
          <a:noFill/>
        </p:spPr>
        <p:txBody>
          <a:bodyPr wrap="square" rtlCol="0">
            <a:spAutoFit/>
          </a:bodyPr>
          <a:lstStyle/>
          <a:p>
            <a:r>
              <a:rPr kumimoji="1" lang="en-US" altLang="ja-JP" sz="1200" dirty="0"/>
              <a:t>Projects created or imported in SC Field/Office (i.e., projects linked with </a:t>
            </a:r>
            <a:r>
              <a:rPr kumimoji="1" lang="en-US" altLang="ja-JP" sz="1200" dirty="0" err="1"/>
              <a:t>LandLog</a:t>
            </a:r>
            <a:r>
              <a:rPr kumimoji="1" lang="en-US" altLang="ja-JP" sz="1200" dirty="0"/>
              <a:t> PF) can be viewed in detail and edited in </a:t>
            </a:r>
            <a:r>
              <a:rPr kumimoji="1" lang="en-US" altLang="ja-JP" sz="1200" dirty="0" err="1"/>
              <a:t>LandLog</a:t>
            </a:r>
            <a:r>
              <a:rPr kumimoji="1" lang="en-US" altLang="ja-JP" sz="1200" dirty="0"/>
              <a:t> PF as follows:  </a:t>
            </a:r>
          </a:p>
        </p:txBody>
      </p:sp>
      <p:pic>
        <p:nvPicPr>
          <p:cNvPr id="3" name="図 2"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6FC8DC61-A1B2-AA9D-809D-2B9119277700}"/>
              </a:ext>
            </a:extLst>
          </p:cNvPr>
          <p:cNvPicPr>
            <a:picLocks noChangeAspect="1"/>
          </p:cNvPicPr>
          <p:nvPr/>
        </p:nvPicPr>
        <p:blipFill>
          <a:blip r:embed="rId2"/>
          <a:stretch>
            <a:fillRect/>
          </a:stretch>
        </p:blipFill>
        <p:spPr>
          <a:xfrm>
            <a:off x="434543" y="2069932"/>
            <a:ext cx="5790817" cy="2857411"/>
          </a:xfrm>
          <a:prstGeom prst="rect">
            <a:avLst/>
          </a:prstGeom>
          <a:ln>
            <a:solidFill>
              <a:schemeClr val="bg2">
                <a:lumMod val="75000"/>
              </a:schemeClr>
            </a:solidFill>
          </a:ln>
        </p:spPr>
      </p:pic>
      <p:pic>
        <p:nvPicPr>
          <p:cNvPr id="8" name="図 7"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7C3BB8AC-946A-B8E2-3C8D-8B5C8A0496D6}"/>
              </a:ext>
            </a:extLst>
          </p:cNvPr>
          <p:cNvPicPr>
            <a:picLocks noChangeAspect="1"/>
          </p:cNvPicPr>
          <p:nvPr/>
        </p:nvPicPr>
        <p:blipFill>
          <a:blip r:embed="rId3"/>
          <a:stretch>
            <a:fillRect/>
          </a:stretch>
        </p:blipFill>
        <p:spPr>
          <a:xfrm>
            <a:off x="2698153" y="3350846"/>
            <a:ext cx="3731294" cy="3152994"/>
          </a:xfrm>
          <a:prstGeom prst="rect">
            <a:avLst/>
          </a:prstGeom>
          <a:ln>
            <a:solidFill>
              <a:schemeClr val="bg2">
                <a:lumMod val="75000"/>
              </a:schemeClr>
            </a:solidFill>
          </a:ln>
        </p:spPr>
      </p:pic>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EE5C6DA0-49AD-721B-C85B-359F898E8D94}"/>
              </a:ext>
            </a:extLst>
          </p:cNvPr>
          <p:cNvPicPr>
            <a:picLocks noChangeAspect="1"/>
          </p:cNvPicPr>
          <p:nvPr/>
        </p:nvPicPr>
        <p:blipFill>
          <a:blip r:embed="rId4"/>
          <a:stretch>
            <a:fillRect/>
          </a:stretch>
        </p:blipFill>
        <p:spPr>
          <a:xfrm>
            <a:off x="7418511" y="789718"/>
            <a:ext cx="4035867" cy="2857412"/>
          </a:xfrm>
          <a:prstGeom prst="rect">
            <a:avLst/>
          </a:prstGeom>
          <a:ln>
            <a:solidFill>
              <a:schemeClr val="bg2">
                <a:lumMod val="75000"/>
              </a:schemeClr>
            </a:solidFill>
          </a:ln>
        </p:spPr>
      </p:pic>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36BD2C56-7612-3406-1D7E-54B15BA0CE57}"/>
              </a:ext>
            </a:extLst>
          </p:cNvPr>
          <p:cNvPicPr>
            <a:picLocks noChangeAspect="1"/>
          </p:cNvPicPr>
          <p:nvPr/>
        </p:nvPicPr>
        <p:blipFill>
          <a:blip r:embed="rId5"/>
          <a:stretch>
            <a:fillRect/>
          </a:stretch>
        </p:blipFill>
        <p:spPr>
          <a:xfrm>
            <a:off x="7418511" y="3731075"/>
            <a:ext cx="4042303" cy="2857412"/>
          </a:xfrm>
          <a:prstGeom prst="rect">
            <a:avLst/>
          </a:prstGeom>
          <a:ln>
            <a:solidFill>
              <a:schemeClr val="bg2">
                <a:lumMod val="75000"/>
              </a:schemeClr>
            </a:solidFill>
          </a:ln>
        </p:spPr>
      </p:pic>
      <p:sp>
        <p:nvSpPr>
          <p:cNvPr id="13" name="四角形: 角を丸くする 12">
            <a:extLst>
              <a:ext uri="{FF2B5EF4-FFF2-40B4-BE49-F238E27FC236}">
                <a16:creationId xmlns:a16="http://schemas.microsoft.com/office/drawing/2014/main" id="{71F7B945-F9E0-9116-E03B-6A6CEB6FF826}"/>
              </a:ext>
            </a:extLst>
          </p:cNvPr>
          <p:cNvSpPr/>
          <p:nvPr/>
        </p:nvSpPr>
        <p:spPr>
          <a:xfrm>
            <a:off x="1655177" y="3212007"/>
            <a:ext cx="519447" cy="28973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曲線 13">
            <a:extLst>
              <a:ext uri="{FF2B5EF4-FFF2-40B4-BE49-F238E27FC236}">
                <a16:creationId xmlns:a16="http://schemas.microsoft.com/office/drawing/2014/main" id="{30BF9290-4760-FB74-9860-B8E1C548E7B7}"/>
              </a:ext>
            </a:extLst>
          </p:cNvPr>
          <p:cNvCxnSpPr>
            <a:cxnSpLocks/>
            <a:stCxn id="13" idx="2"/>
            <a:endCxn id="8" idx="1"/>
          </p:cNvCxnSpPr>
          <p:nvPr/>
        </p:nvCxnSpPr>
        <p:spPr>
          <a:xfrm rot="16200000" flipH="1">
            <a:off x="1593724" y="3822914"/>
            <a:ext cx="1425606" cy="783252"/>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BDF82221-954C-BBA4-7BC5-B0B8FE5D49A7}"/>
              </a:ext>
            </a:extLst>
          </p:cNvPr>
          <p:cNvSpPr/>
          <p:nvPr/>
        </p:nvSpPr>
        <p:spPr>
          <a:xfrm>
            <a:off x="2909013" y="5270525"/>
            <a:ext cx="3520434" cy="5691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コネクタ: 曲線 19">
            <a:extLst>
              <a:ext uri="{FF2B5EF4-FFF2-40B4-BE49-F238E27FC236}">
                <a16:creationId xmlns:a16="http://schemas.microsoft.com/office/drawing/2014/main" id="{CC1B895F-6FD2-91CE-1A36-B0E0F7228DED}"/>
              </a:ext>
            </a:extLst>
          </p:cNvPr>
          <p:cNvCxnSpPr>
            <a:cxnSpLocks/>
            <a:stCxn id="17" idx="3"/>
            <a:endCxn id="10" idx="1"/>
          </p:cNvCxnSpPr>
          <p:nvPr/>
        </p:nvCxnSpPr>
        <p:spPr>
          <a:xfrm flipV="1">
            <a:off x="6429447" y="2218424"/>
            <a:ext cx="989064" cy="333668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CBDE792E-B853-7218-4BF4-EC5F78E9DEDF}"/>
              </a:ext>
            </a:extLst>
          </p:cNvPr>
          <p:cNvSpPr/>
          <p:nvPr/>
        </p:nvSpPr>
        <p:spPr>
          <a:xfrm>
            <a:off x="9905305" y="3069173"/>
            <a:ext cx="1427980" cy="5232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コネクタ: 曲線 24">
            <a:extLst>
              <a:ext uri="{FF2B5EF4-FFF2-40B4-BE49-F238E27FC236}">
                <a16:creationId xmlns:a16="http://schemas.microsoft.com/office/drawing/2014/main" id="{2A95A91E-C0EF-D387-6199-68431E171715}"/>
              </a:ext>
            </a:extLst>
          </p:cNvPr>
          <p:cNvCxnSpPr>
            <a:cxnSpLocks/>
            <a:stCxn id="24" idx="1"/>
            <a:endCxn id="12" idx="0"/>
          </p:cNvCxnSpPr>
          <p:nvPr/>
        </p:nvCxnSpPr>
        <p:spPr>
          <a:xfrm rot="10800000" flipV="1">
            <a:off x="9439663" y="3330783"/>
            <a:ext cx="465642" cy="400292"/>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89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3C9E-56F5-0E49-3C04-779043FD3B0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DBF21-1939-7DEF-597A-5A9807C77129}"/>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0D96FEB-B522-78EF-8A7E-1463E085A772}"/>
              </a:ext>
            </a:extLst>
          </p:cNvPr>
          <p:cNvSpPr txBox="1"/>
          <p:nvPr/>
        </p:nvSpPr>
        <p:spPr>
          <a:xfrm>
            <a:off x="2232575" y="177806"/>
            <a:ext cx="8931611" cy="400110"/>
          </a:xfrm>
          <a:prstGeom prst="rect">
            <a:avLst/>
          </a:prstGeom>
          <a:noFill/>
        </p:spPr>
        <p:txBody>
          <a:bodyPr wrap="square">
            <a:spAutoFit/>
          </a:bodyPr>
          <a:lstStyle/>
          <a:p>
            <a:r>
              <a:rPr kumimoji="1" lang="en-US" altLang="ja-JP" sz="2000" dirty="0"/>
              <a:t>Login flow (</a:t>
            </a:r>
            <a:r>
              <a:rPr kumimoji="1" lang="en-US" altLang="ja-JP" sz="2000" dirty="0" err="1"/>
              <a:t>MyKomatsu</a:t>
            </a:r>
            <a:r>
              <a:rPr kumimoji="1" lang="en-US" altLang="ja-JP" sz="2000" dirty="0"/>
              <a:t> authentication users)</a:t>
            </a:r>
          </a:p>
        </p:txBody>
      </p:sp>
      <p:sp>
        <p:nvSpPr>
          <p:cNvPr id="19" name="テキスト ボックス 18">
            <a:extLst>
              <a:ext uri="{FF2B5EF4-FFF2-40B4-BE49-F238E27FC236}">
                <a16:creationId xmlns:a16="http://schemas.microsoft.com/office/drawing/2014/main" id="{5A547446-CB95-292C-C231-B7BB4E7B521D}"/>
              </a:ext>
            </a:extLst>
          </p:cNvPr>
          <p:cNvSpPr txBox="1"/>
          <p:nvPr/>
        </p:nvSpPr>
        <p:spPr>
          <a:xfrm>
            <a:off x="434543" y="874058"/>
            <a:ext cx="10729643" cy="1323439"/>
          </a:xfrm>
          <a:prstGeom prst="rect">
            <a:avLst/>
          </a:prstGeom>
          <a:noFill/>
        </p:spPr>
        <p:txBody>
          <a:bodyPr wrap="square" rtlCol="0">
            <a:spAutoFit/>
          </a:bodyPr>
          <a:lstStyle/>
          <a:p>
            <a:r>
              <a:rPr kumimoji="1" lang="en-US" altLang="ja-JP" sz="1600" dirty="0"/>
              <a:t>As a result of PF integration, the login screen transition for </a:t>
            </a:r>
            <a:r>
              <a:rPr kumimoji="1" lang="en-US" altLang="ja-JP" sz="1600" dirty="0" err="1"/>
              <a:t>MyKomatsu</a:t>
            </a:r>
            <a:r>
              <a:rPr kumimoji="1" lang="en-US" altLang="ja-JP" sz="1600" dirty="0"/>
              <a:t> authentication users will be as follows:</a:t>
            </a:r>
          </a:p>
          <a:p>
            <a:endParaRPr kumimoji="1" lang="en-US" altLang="ja-JP" sz="1600" dirty="0"/>
          </a:p>
          <a:p>
            <a:r>
              <a:rPr kumimoji="1" lang="en-US" altLang="ja-JP" sz="1600" dirty="0"/>
              <a:t>※Standard</a:t>
            </a:r>
            <a:r>
              <a:rPr kumimoji="1" lang="ja-JP" altLang="en-US" sz="1600" dirty="0"/>
              <a:t> </a:t>
            </a:r>
            <a:r>
              <a:rPr kumimoji="1" lang="en-US" altLang="ja-JP" sz="1600" dirty="0"/>
              <a:t>authentication</a:t>
            </a:r>
            <a:r>
              <a:rPr kumimoji="1" lang="ja-JP" altLang="en-US" sz="1600" dirty="0"/>
              <a:t> </a:t>
            </a:r>
            <a:r>
              <a:rPr kumimoji="1" lang="en-US" altLang="ja-JP" sz="1600" dirty="0"/>
              <a:t>users</a:t>
            </a:r>
            <a:r>
              <a:rPr kumimoji="1" lang="ja-JP" altLang="en-US" sz="1600" dirty="0"/>
              <a:t> </a:t>
            </a:r>
            <a:r>
              <a:rPr kumimoji="1" lang="en-US" altLang="ja-JP" sz="1600" dirty="0"/>
              <a:t>and</a:t>
            </a:r>
            <a:r>
              <a:rPr kumimoji="1" lang="ja-JP" altLang="en-US" sz="1600" dirty="0"/>
              <a:t> </a:t>
            </a:r>
            <a:r>
              <a:rPr kumimoji="1" lang="en-US" altLang="ja-JP" sz="1600" dirty="0" err="1"/>
              <a:t>LandLog</a:t>
            </a:r>
            <a:r>
              <a:rPr kumimoji="1" lang="ja-JP" altLang="en-US" sz="1600" dirty="0"/>
              <a:t> </a:t>
            </a:r>
            <a:r>
              <a:rPr kumimoji="1" lang="en-US" altLang="ja-JP" sz="1600" dirty="0"/>
              <a:t>authentication users remain the same.</a:t>
            </a:r>
          </a:p>
          <a:p>
            <a:r>
              <a:rPr kumimoji="1" lang="en-US" altLang="ja-JP" sz="1600" dirty="0"/>
              <a:t>※It goes through </a:t>
            </a:r>
            <a:r>
              <a:rPr kumimoji="1" lang="en-US" altLang="ja-JP" sz="1600" dirty="0" err="1"/>
              <a:t>LandLog</a:t>
            </a:r>
            <a:r>
              <a:rPr kumimoji="1" lang="en-US" altLang="ja-JP" sz="1600" dirty="0"/>
              <a:t> authentication screen so that the user can utilize </a:t>
            </a:r>
            <a:r>
              <a:rPr kumimoji="1" lang="en-US" altLang="ja-JP" sz="1600" dirty="0" err="1"/>
              <a:t>LandLog</a:t>
            </a:r>
            <a:r>
              <a:rPr kumimoji="1" lang="en-US" altLang="ja-JP" sz="1600" dirty="0"/>
              <a:t> APIs for PF integration features.</a:t>
            </a:r>
          </a:p>
        </p:txBody>
      </p:sp>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0E9D7C20-AF20-9375-94E1-B28EEBDBE2F3}"/>
              </a:ext>
            </a:extLst>
          </p:cNvPr>
          <p:cNvPicPr>
            <a:picLocks noChangeAspect="1"/>
          </p:cNvPicPr>
          <p:nvPr/>
        </p:nvPicPr>
        <p:blipFill>
          <a:blip r:embed="rId2"/>
          <a:stretch>
            <a:fillRect/>
          </a:stretch>
        </p:blipFill>
        <p:spPr>
          <a:xfrm>
            <a:off x="246528" y="2919756"/>
            <a:ext cx="2177819" cy="2584227"/>
          </a:xfrm>
          <a:prstGeom prst="rect">
            <a:avLst/>
          </a:prstGeom>
          <a:ln>
            <a:solidFill>
              <a:schemeClr val="bg2">
                <a:lumMod val="75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C7A52825-BC96-1341-80BA-49B0E9A40F6A}"/>
              </a:ext>
            </a:extLst>
          </p:cNvPr>
          <p:cNvPicPr>
            <a:picLocks noChangeAspect="1"/>
          </p:cNvPicPr>
          <p:nvPr/>
        </p:nvPicPr>
        <p:blipFill>
          <a:blip r:embed="rId3"/>
          <a:stretch>
            <a:fillRect/>
          </a:stretch>
        </p:blipFill>
        <p:spPr>
          <a:xfrm>
            <a:off x="2626353" y="2919755"/>
            <a:ext cx="2179892" cy="2584227"/>
          </a:xfrm>
          <a:prstGeom prst="rect">
            <a:avLst/>
          </a:prstGeom>
          <a:ln>
            <a:solidFill>
              <a:schemeClr val="bg2">
                <a:lumMod val="75000"/>
              </a:schemeClr>
            </a:solidFill>
          </a:ln>
        </p:spPr>
      </p:pic>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2293A65C-A6D9-4EBF-E6D3-D3BF577B3FAA}"/>
              </a:ext>
            </a:extLst>
          </p:cNvPr>
          <p:cNvPicPr>
            <a:picLocks noChangeAspect="1"/>
          </p:cNvPicPr>
          <p:nvPr/>
        </p:nvPicPr>
        <p:blipFill>
          <a:blip r:embed="rId4"/>
          <a:stretch>
            <a:fillRect/>
          </a:stretch>
        </p:blipFill>
        <p:spPr>
          <a:xfrm>
            <a:off x="5008251" y="2919755"/>
            <a:ext cx="2175497" cy="2584227"/>
          </a:xfrm>
          <a:prstGeom prst="rect">
            <a:avLst/>
          </a:prstGeom>
          <a:ln>
            <a:solidFill>
              <a:schemeClr val="bg2">
                <a:lumMod val="75000"/>
              </a:schemeClr>
            </a:solidFill>
          </a:ln>
        </p:spPr>
      </p:pic>
      <p:pic>
        <p:nvPicPr>
          <p:cNvPr id="12" name="図 11"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C2529A98-4E2A-1A88-87B6-683D84E73641}"/>
              </a:ext>
            </a:extLst>
          </p:cNvPr>
          <p:cNvPicPr>
            <a:picLocks noChangeAspect="1"/>
          </p:cNvPicPr>
          <p:nvPr/>
        </p:nvPicPr>
        <p:blipFill>
          <a:blip r:embed="rId5"/>
          <a:stretch>
            <a:fillRect/>
          </a:stretch>
        </p:blipFill>
        <p:spPr>
          <a:xfrm>
            <a:off x="7394557" y="2919755"/>
            <a:ext cx="2161594" cy="2584227"/>
          </a:xfrm>
          <a:prstGeom prst="rect">
            <a:avLst/>
          </a:prstGeom>
          <a:ln>
            <a:solidFill>
              <a:schemeClr val="bg2">
                <a:lumMod val="75000"/>
              </a:schemeClr>
            </a:solidFill>
          </a:ln>
        </p:spPr>
      </p:pic>
      <p:pic>
        <p:nvPicPr>
          <p:cNvPr id="14" name="図 13" descr="キーボード が含まれている画像&#10;&#10;AI 生成コンテンツは誤りを含む可能性があります。">
            <a:extLst>
              <a:ext uri="{FF2B5EF4-FFF2-40B4-BE49-F238E27FC236}">
                <a16:creationId xmlns:a16="http://schemas.microsoft.com/office/drawing/2014/main" id="{C29BDB33-A5FB-31DE-4823-4A7D470EEABD}"/>
              </a:ext>
            </a:extLst>
          </p:cNvPr>
          <p:cNvPicPr>
            <a:picLocks noChangeAspect="1"/>
          </p:cNvPicPr>
          <p:nvPr/>
        </p:nvPicPr>
        <p:blipFill>
          <a:blip r:embed="rId6"/>
          <a:stretch>
            <a:fillRect/>
          </a:stretch>
        </p:blipFill>
        <p:spPr>
          <a:xfrm>
            <a:off x="9766960" y="2919757"/>
            <a:ext cx="2178512" cy="2584227"/>
          </a:xfrm>
          <a:prstGeom prst="rect">
            <a:avLst/>
          </a:prstGeom>
          <a:ln>
            <a:solidFill>
              <a:schemeClr val="bg2">
                <a:lumMod val="75000"/>
              </a:schemeClr>
            </a:solidFill>
          </a:ln>
        </p:spPr>
      </p:pic>
      <p:sp>
        <p:nvSpPr>
          <p:cNvPr id="15" name="矢印: 右 14">
            <a:extLst>
              <a:ext uri="{FF2B5EF4-FFF2-40B4-BE49-F238E27FC236}">
                <a16:creationId xmlns:a16="http://schemas.microsoft.com/office/drawing/2014/main" id="{A46F9D63-0457-B7FB-C2CA-218B68D53B64}"/>
              </a:ext>
            </a:extLst>
          </p:cNvPr>
          <p:cNvSpPr/>
          <p:nvPr/>
        </p:nvSpPr>
        <p:spPr>
          <a:xfrm>
            <a:off x="2305063"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9546583A-B8D6-4660-E071-3A593363ADE1}"/>
              </a:ext>
            </a:extLst>
          </p:cNvPr>
          <p:cNvSpPr/>
          <p:nvPr/>
        </p:nvSpPr>
        <p:spPr>
          <a:xfrm>
            <a:off x="4751570"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36E139C-1663-C055-94E9-2F9536DFF469}"/>
              </a:ext>
            </a:extLst>
          </p:cNvPr>
          <p:cNvSpPr/>
          <p:nvPr/>
        </p:nvSpPr>
        <p:spPr>
          <a:xfrm>
            <a:off x="7085119"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BC0AA3-A278-3312-350E-960576A3D8A5}"/>
              </a:ext>
            </a:extLst>
          </p:cNvPr>
          <p:cNvSpPr/>
          <p:nvPr/>
        </p:nvSpPr>
        <p:spPr>
          <a:xfrm>
            <a:off x="9483969"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112C7AE-F908-FCB9-2219-C461CEFE8B2A}"/>
              </a:ext>
            </a:extLst>
          </p:cNvPr>
          <p:cNvSpPr txBox="1"/>
          <p:nvPr/>
        </p:nvSpPr>
        <p:spPr>
          <a:xfrm>
            <a:off x="246528" y="5608320"/>
            <a:ext cx="1587294" cy="261610"/>
          </a:xfrm>
          <a:prstGeom prst="rect">
            <a:avLst/>
          </a:prstGeom>
          <a:noFill/>
        </p:spPr>
        <p:txBody>
          <a:bodyPr wrap="none" rtlCol="0">
            <a:spAutoFit/>
          </a:bodyPr>
          <a:lstStyle/>
          <a:p>
            <a:r>
              <a:rPr kumimoji="1" lang="en-US" altLang="ja-JP" sz="1100" dirty="0">
                <a:latin typeface="+mn-ea"/>
              </a:rPr>
              <a:t>Enter E-mail address.</a:t>
            </a:r>
            <a:endParaRPr kumimoji="1" lang="ja-JP" altLang="en-US" sz="1100" dirty="0">
              <a:latin typeface="+mn-ea"/>
            </a:endParaRPr>
          </a:p>
        </p:txBody>
      </p:sp>
      <p:sp>
        <p:nvSpPr>
          <p:cNvPr id="22" name="テキスト ボックス 21">
            <a:extLst>
              <a:ext uri="{FF2B5EF4-FFF2-40B4-BE49-F238E27FC236}">
                <a16:creationId xmlns:a16="http://schemas.microsoft.com/office/drawing/2014/main" id="{941C70EE-4D94-58DC-D021-498A8E7BACA6}"/>
              </a:ext>
            </a:extLst>
          </p:cNvPr>
          <p:cNvSpPr txBox="1"/>
          <p:nvPr/>
        </p:nvSpPr>
        <p:spPr>
          <a:xfrm>
            <a:off x="2626353" y="5608320"/>
            <a:ext cx="1587294" cy="261610"/>
          </a:xfrm>
          <a:prstGeom prst="rect">
            <a:avLst/>
          </a:prstGeom>
          <a:noFill/>
        </p:spPr>
        <p:txBody>
          <a:bodyPr wrap="none" rtlCol="0">
            <a:spAutoFit/>
          </a:bodyPr>
          <a:lstStyle/>
          <a:p>
            <a:r>
              <a:rPr kumimoji="1" lang="en-US" altLang="ja-JP" sz="1100" dirty="0">
                <a:latin typeface="+mn-ea"/>
              </a:rPr>
              <a:t>Enter E-mail address.</a:t>
            </a:r>
            <a:endParaRPr kumimoji="1" lang="ja-JP" altLang="en-US" sz="1100" dirty="0">
              <a:latin typeface="+mn-ea"/>
            </a:endParaRPr>
          </a:p>
        </p:txBody>
      </p:sp>
      <p:sp>
        <p:nvSpPr>
          <p:cNvPr id="24" name="テキスト ボックス 23">
            <a:extLst>
              <a:ext uri="{FF2B5EF4-FFF2-40B4-BE49-F238E27FC236}">
                <a16:creationId xmlns:a16="http://schemas.microsoft.com/office/drawing/2014/main" id="{6BF9E6B3-0798-E6B5-9D7D-6EE3678A6DDD}"/>
              </a:ext>
            </a:extLst>
          </p:cNvPr>
          <p:cNvSpPr txBox="1"/>
          <p:nvPr/>
        </p:nvSpPr>
        <p:spPr>
          <a:xfrm>
            <a:off x="4953054" y="5608320"/>
            <a:ext cx="1500732" cy="261610"/>
          </a:xfrm>
          <a:prstGeom prst="rect">
            <a:avLst/>
          </a:prstGeom>
          <a:noFill/>
        </p:spPr>
        <p:txBody>
          <a:bodyPr wrap="none" rtlCol="0">
            <a:spAutoFit/>
          </a:bodyPr>
          <a:lstStyle/>
          <a:p>
            <a:r>
              <a:rPr kumimoji="1" lang="en-US" altLang="ja-JP" sz="1100" dirty="0">
                <a:latin typeface="+mn-ea"/>
              </a:rPr>
              <a:t>Select your account.</a:t>
            </a:r>
            <a:endParaRPr kumimoji="1" lang="ja-JP" altLang="en-US" sz="1100" dirty="0">
              <a:latin typeface="+mn-ea"/>
            </a:endParaRPr>
          </a:p>
        </p:txBody>
      </p:sp>
      <p:sp>
        <p:nvSpPr>
          <p:cNvPr id="25" name="テキスト ボックス 24">
            <a:extLst>
              <a:ext uri="{FF2B5EF4-FFF2-40B4-BE49-F238E27FC236}">
                <a16:creationId xmlns:a16="http://schemas.microsoft.com/office/drawing/2014/main" id="{730E6654-2942-F6D8-A898-F0E11F0B87C3}"/>
              </a:ext>
            </a:extLst>
          </p:cNvPr>
          <p:cNvSpPr txBox="1"/>
          <p:nvPr/>
        </p:nvSpPr>
        <p:spPr>
          <a:xfrm>
            <a:off x="7394557" y="5608320"/>
            <a:ext cx="2797561" cy="261610"/>
          </a:xfrm>
          <a:prstGeom prst="rect">
            <a:avLst/>
          </a:prstGeom>
          <a:noFill/>
        </p:spPr>
        <p:txBody>
          <a:bodyPr wrap="none" rtlCol="0">
            <a:spAutoFit/>
          </a:bodyPr>
          <a:lstStyle/>
          <a:p>
            <a:r>
              <a:rPr kumimoji="1" lang="en-US" altLang="ja-JP" sz="1100" dirty="0">
                <a:latin typeface="+mn-ea"/>
              </a:rPr>
              <a:t>Enter a code sent to the E-mail address.</a:t>
            </a:r>
            <a:endParaRPr kumimoji="1" lang="ja-JP" altLang="en-US" sz="1100" dirty="0">
              <a:latin typeface="+mn-ea"/>
            </a:endParaRPr>
          </a:p>
        </p:txBody>
      </p:sp>
    </p:spTree>
    <p:extLst>
      <p:ext uri="{BB962C8B-B14F-4D97-AF65-F5344CB8AC3E}">
        <p14:creationId xmlns:p14="http://schemas.microsoft.com/office/powerpoint/2010/main" val="341999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a:extLst>
            <a:ext uri="{FF2B5EF4-FFF2-40B4-BE49-F238E27FC236}">
              <a16:creationId xmlns:a16="http://schemas.microsoft.com/office/drawing/2014/main" id="{3951CBAF-9E32-B015-9C35-7AA928212E6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3CC0210-B676-6630-C7DD-490E0DA3F0E3}"/>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7BD7BDF0-6AEA-36AB-D9D4-BD0B8A401E1A}"/>
              </a:ext>
            </a:extLst>
          </p:cNvPr>
          <p:cNvSpPr txBox="1"/>
          <p:nvPr/>
        </p:nvSpPr>
        <p:spPr>
          <a:xfrm>
            <a:off x="1630194" y="2459504"/>
            <a:ext cx="8931611" cy="1938992"/>
          </a:xfrm>
          <a:prstGeom prst="rect">
            <a:avLst/>
          </a:prstGeom>
          <a:noFill/>
        </p:spPr>
        <p:txBody>
          <a:bodyPr wrap="square">
            <a:spAutoFit/>
          </a:bodyPr>
          <a:lstStyle/>
          <a:p>
            <a:pPr algn="ctr"/>
            <a:r>
              <a:rPr kumimoji="1" lang="en-US" altLang="ja-JP" sz="6000" b="1" dirty="0">
                <a:solidFill>
                  <a:schemeClr val="bg1"/>
                </a:solidFill>
              </a:rPr>
              <a:t>User Operation </a:t>
            </a:r>
          </a:p>
          <a:p>
            <a:pPr algn="ctr"/>
            <a:r>
              <a:rPr kumimoji="1" lang="en-US" altLang="ja-JP" sz="6000" b="1" dirty="0">
                <a:solidFill>
                  <a:schemeClr val="bg1"/>
                </a:solidFill>
              </a:rPr>
              <a:t>(SC Field)</a:t>
            </a:r>
          </a:p>
        </p:txBody>
      </p:sp>
    </p:spTree>
    <p:extLst>
      <p:ext uri="{BB962C8B-B14F-4D97-AF65-F5344CB8AC3E}">
        <p14:creationId xmlns:p14="http://schemas.microsoft.com/office/powerpoint/2010/main" val="259894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5122-3E9C-5A1B-7B6A-910BBBA3B93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915871B-60DD-AB82-A10F-AFBAF6E9140A}"/>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99B59030-C457-6760-431B-BCFD80486583}"/>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creation flow</a:t>
            </a:r>
          </a:p>
        </p:txBody>
      </p:sp>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9B2E8DC-7EAD-8E0C-6F98-8C0CEE73BB4A}"/>
              </a:ext>
            </a:extLst>
          </p:cNvPr>
          <p:cNvPicPr>
            <a:picLocks noChangeAspect="1"/>
          </p:cNvPicPr>
          <p:nvPr/>
        </p:nvPicPr>
        <p:blipFill>
          <a:blip r:embed="rId2"/>
          <a:stretch>
            <a:fillRect/>
          </a:stretch>
        </p:blipFill>
        <p:spPr>
          <a:xfrm>
            <a:off x="1549240" y="2627989"/>
            <a:ext cx="2953287" cy="3852886"/>
          </a:xfrm>
          <a:prstGeom prst="rect">
            <a:avLst/>
          </a:prstGeom>
        </p:spPr>
      </p:pic>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9D87D6F7-11F9-40F6-0646-A9C355F0CA03}"/>
              </a:ext>
            </a:extLst>
          </p:cNvPr>
          <p:cNvPicPr>
            <a:picLocks noChangeAspect="1"/>
          </p:cNvPicPr>
          <p:nvPr/>
        </p:nvPicPr>
        <p:blipFill>
          <a:blip r:embed="rId3"/>
          <a:stretch>
            <a:fillRect/>
          </a:stretch>
        </p:blipFill>
        <p:spPr>
          <a:xfrm>
            <a:off x="7128270" y="2627989"/>
            <a:ext cx="2956452" cy="3852886"/>
          </a:xfrm>
          <a:prstGeom prst="rect">
            <a:avLst/>
          </a:prstGeom>
        </p:spPr>
      </p:pic>
      <p:sp>
        <p:nvSpPr>
          <p:cNvPr id="19" name="テキスト ボックス 18">
            <a:extLst>
              <a:ext uri="{FF2B5EF4-FFF2-40B4-BE49-F238E27FC236}">
                <a16:creationId xmlns:a16="http://schemas.microsoft.com/office/drawing/2014/main" id="{B784BC74-C183-BADC-B585-ADF1D1A02855}"/>
              </a:ext>
            </a:extLst>
          </p:cNvPr>
          <p:cNvSpPr txBox="1"/>
          <p:nvPr/>
        </p:nvSpPr>
        <p:spPr>
          <a:xfrm>
            <a:off x="434543" y="873663"/>
            <a:ext cx="10729643" cy="1477328"/>
          </a:xfrm>
          <a:prstGeom prst="rect">
            <a:avLst/>
          </a:prstGeom>
          <a:noFill/>
        </p:spPr>
        <p:txBody>
          <a:bodyPr wrap="square" rtlCol="0">
            <a:spAutoFit/>
          </a:bodyPr>
          <a:lstStyle/>
          <a:p>
            <a:r>
              <a:rPr kumimoji="1" lang="en-US" altLang="ja-JP" dirty="0"/>
              <a:t>The UI flow for creating projects remains the same as before. </a:t>
            </a:r>
          </a:p>
          <a:p>
            <a:r>
              <a:rPr kumimoji="1" lang="en-US" altLang="ja-JP" dirty="0"/>
              <a:t>Newly created projects are automatically reflected in </a:t>
            </a:r>
            <a:r>
              <a:rPr kumimoji="1" lang="en-US" altLang="ja-JP" dirty="0" err="1"/>
              <a:t>LandLog</a:t>
            </a:r>
            <a:r>
              <a:rPr kumimoji="1" lang="en-US" altLang="ja-JP" dirty="0"/>
              <a:t> PF and become linked between SC Field/Office and </a:t>
            </a:r>
            <a:r>
              <a:rPr kumimoji="1" lang="en-US" altLang="ja-JP" dirty="0" err="1"/>
              <a:t>LandLog</a:t>
            </a:r>
            <a:r>
              <a:rPr kumimoji="1" lang="en-US" altLang="ja-JP" dirty="0"/>
              <a:t> PF.</a:t>
            </a:r>
          </a:p>
          <a:p>
            <a:r>
              <a:rPr kumimoji="1" lang="en-US" altLang="ja-JP" dirty="0"/>
              <a:t>Project creation is performed from “Create Project” in the Project screen. After entering the project details and saving the project, the project will be linked with </a:t>
            </a:r>
            <a:r>
              <a:rPr kumimoji="1" lang="en-US" altLang="ja-JP" dirty="0" err="1"/>
              <a:t>LandLog</a:t>
            </a:r>
            <a:r>
              <a:rPr kumimoji="1" lang="en-US" altLang="ja-JP" dirty="0"/>
              <a:t> PF.</a:t>
            </a:r>
          </a:p>
        </p:txBody>
      </p:sp>
      <p:sp>
        <p:nvSpPr>
          <p:cNvPr id="23" name="四角形: 角を丸くする 22">
            <a:extLst>
              <a:ext uri="{FF2B5EF4-FFF2-40B4-BE49-F238E27FC236}">
                <a16:creationId xmlns:a16="http://schemas.microsoft.com/office/drawing/2014/main" id="{3481E126-8CB1-767C-847D-B77B5B590802}"/>
              </a:ext>
            </a:extLst>
          </p:cNvPr>
          <p:cNvSpPr/>
          <p:nvPr/>
        </p:nvSpPr>
        <p:spPr>
          <a:xfrm>
            <a:off x="7128270" y="6070568"/>
            <a:ext cx="1501161" cy="39858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972D4C0D-B61B-650D-261E-5645700CEC1E}"/>
              </a:ext>
            </a:extLst>
          </p:cNvPr>
          <p:cNvPicPr>
            <a:picLocks noChangeAspect="1"/>
          </p:cNvPicPr>
          <p:nvPr/>
        </p:nvPicPr>
        <p:blipFill>
          <a:blip r:embed="rId4"/>
          <a:stretch>
            <a:fillRect/>
          </a:stretch>
        </p:blipFill>
        <p:spPr>
          <a:xfrm>
            <a:off x="3662661" y="4226151"/>
            <a:ext cx="1699525" cy="881496"/>
          </a:xfrm>
          <a:prstGeom prst="rect">
            <a:avLst/>
          </a:prstGeom>
          <a:ln w="12700">
            <a:solidFill>
              <a:srgbClr val="FFC000"/>
            </a:solidFill>
          </a:ln>
        </p:spPr>
      </p:pic>
      <p:sp>
        <p:nvSpPr>
          <p:cNvPr id="29" name="四角形: 角を丸くする 28">
            <a:extLst>
              <a:ext uri="{FF2B5EF4-FFF2-40B4-BE49-F238E27FC236}">
                <a16:creationId xmlns:a16="http://schemas.microsoft.com/office/drawing/2014/main" id="{14D05749-46BC-BB19-088F-8D1B7DA972A3}"/>
              </a:ext>
            </a:extLst>
          </p:cNvPr>
          <p:cNvSpPr/>
          <p:nvPr/>
        </p:nvSpPr>
        <p:spPr>
          <a:xfrm>
            <a:off x="4009132" y="5557102"/>
            <a:ext cx="439497" cy="382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曲線 30">
            <a:extLst>
              <a:ext uri="{FF2B5EF4-FFF2-40B4-BE49-F238E27FC236}">
                <a16:creationId xmlns:a16="http://schemas.microsoft.com/office/drawing/2014/main" id="{2404D5D9-B308-9F47-DE1C-C5261D8E0ABF}"/>
              </a:ext>
            </a:extLst>
          </p:cNvPr>
          <p:cNvCxnSpPr>
            <a:cxnSpLocks/>
            <a:stCxn id="29" idx="0"/>
            <a:endCxn id="28" idx="2"/>
          </p:cNvCxnSpPr>
          <p:nvPr/>
        </p:nvCxnSpPr>
        <p:spPr>
          <a:xfrm rot="5400000" flipH="1" flipV="1">
            <a:off x="4145925" y="5190604"/>
            <a:ext cx="449455" cy="28354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210720DD-7409-CC77-6522-F082A4979A2A}"/>
              </a:ext>
            </a:extLst>
          </p:cNvPr>
          <p:cNvSpPr/>
          <p:nvPr/>
        </p:nvSpPr>
        <p:spPr>
          <a:xfrm>
            <a:off x="4182649" y="4297878"/>
            <a:ext cx="1154795" cy="36902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1A1DFD60-8680-B859-D7D6-C63182A46F0E}"/>
              </a:ext>
            </a:extLst>
          </p:cNvPr>
          <p:cNvSpPr/>
          <p:nvPr/>
        </p:nvSpPr>
        <p:spPr>
          <a:xfrm>
            <a:off x="5857432" y="3957895"/>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6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7E32-BF63-5424-C919-9C60169D0D9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5DA3B7A-89B2-E006-E8C6-CE0FBF668D9A}"/>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C73DF5CF-1C43-71B3-B646-096DFFE49930}"/>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import flow</a:t>
            </a:r>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485F9240-DF87-3BC2-8462-3D7458AB7AA0}"/>
              </a:ext>
            </a:extLst>
          </p:cNvPr>
          <p:cNvPicPr>
            <a:picLocks noChangeAspect="1"/>
          </p:cNvPicPr>
          <p:nvPr/>
        </p:nvPicPr>
        <p:blipFill>
          <a:blip r:embed="rId2"/>
          <a:stretch>
            <a:fillRect/>
          </a:stretch>
        </p:blipFill>
        <p:spPr>
          <a:xfrm>
            <a:off x="379621" y="2130577"/>
            <a:ext cx="2518883" cy="3286158"/>
          </a:xfrm>
          <a:prstGeom prst="rect">
            <a:avLst/>
          </a:prstGeom>
        </p:spPr>
      </p:pic>
      <p:pic>
        <p:nvPicPr>
          <p:cNvPr id="8" name="図 7"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9CD4E873-7C0D-F578-4B3F-35302AE4FBD8}"/>
              </a:ext>
            </a:extLst>
          </p:cNvPr>
          <p:cNvPicPr>
            <a:picLocks noChangeAspect="1"/>
          </p:cNvPicPr>
          <p:nvPr/>
        </p:nvPicPr>
        <p:blipFill>
          <a:blip r:embed="rId3"/>
          <a:stretch>
            <a:fillRect/>
          </a:stretch>
        </p:blipFill>
        <p:spPr>
          <a:xfrm>
            <a:off x="4710495" y="2130576"/>
            <a:ext cx="3050376" cy="3975289"/>
          </a:xfrm>
          <a:prstGeom prst="rect">
            <a:avLst/>
          </a:prstGeom>
        </p:spPr>
      </p:pic>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70CBDBA7-499D-F4F8-15CF-0ACA9CFF5120}"/>
              </a:ext>
            </a:extLst>
          </p:cNvPr>
          <p:cNvPicPr>
            <a:picLocks noChangeAspect="1"/>
          </p:cNvPicPr>
          <p:nvPr/>
        </p:nvPicPr>
        <p:blipFill>
          <a:blip r:embed="rId4"/>
          <a:stretch>
            <a:fillRect/>
          </a:stretch>
        </p:blipFill>
        <p:spPr>
          <a:xfrm>
            <a:off x="8650132" y="2130576"/>
            <a:ext cx="3045683" cy="3975289"/>
          </a:xfrm>
          <a:prstGeom prst="rect">
            <a:avLst/>
          </a:prstGeom>
        </p:spPr>
      </p:pic>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DE1B3769-23D2-DA1B-F134-084FF817F60C}"/>
              </a:ext>
            </a:extLst>
          </p:cNvPr>
          <p:cNvPicPr>
            <a:picLocks noChangeAspect="1"/>
          </p:cNvPicPr>
          <p:nvPr/>
        </p:nvPicPr>
        <p:blipFill>
          <a:blip r:embed="rId5"/>
          <a:stretch>
            <a:fillRect/>
          </a:stretch>
        </p:blipFill>
        <p:spPr>
          <a:xfrm>
            <a:off x="2112535" y="3267179"/>
            <a:ext cx="1699525" cy="881496"/>
          </a:xfrm>
          <a:prstGeom prst="rect">
            <a:avLst/>
          </a:prstGeom>
          <a:ln w="12700">
            <a:solidFill>
              <a:srgbClr val="FFC000"/>
            </a:solidFill>
          </a:ln>
        </p:spPr>
      </p:pic>
      <p:sp>
        <p:nvSpPr>
          <p:cNvPr id="12" name="四角形: 角を丸くする 11">
            <a:extLst>
              <a:ext uri="{FF2B5EF4-FFF2-40B4-BE49-F238E27FC236}">
                <a16:creationId xmlns:a16="http://schemas.microsoft.com/office/drawing/2014/main" id="{FAF2A59D-9404-AE31-5FB2-5069C4A0A539}"/>
              </a:ext>
            </a:extLst>
          </p:cNvPr>
          <p:cNvSpPr/>
          <p:nvPr/>
        </p:nvSpPr>
        <p:spPr>
          <a:xfrm>
            <a:off x="2459006" y="4598130"/>
            <a:ext cx="439497" cy="382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曲線 13">
            <a:extLst>
              <a:ext uri="{FF2B5EF4-FFF2-40B4-BE49-F238E27FC236}">
                <a16:creationId xmlns:a16="http://schemas.microsoft.com/office/drawing/2014/main" id="{2DBBDCBD-0437-04C5-52B6-2E2B953BAAA2}"/>
              </a:ext>
            </a:extLst>
          </p:cNvPr>
          <p:cNvCxnSpPr>
            <a:cxnSpLocks/>
            <a:stCxn id="12" idx="0"/>
            <a:endCxn id="11" idx="2"/>
          </p:cNvCxnSpPr>
          <p:nvPr/>
        </p:nvCxnSpPr>
        <p:spPr>
          <a:xfrm rot="5400000" flipH="1" flipV="1">
            <a:off x="2595799" y="4231632"/>
            <a:ext cx="449455" cy="28354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A13F3370-932E-763C-F02D-C02A08B30644}"/>
              </a:ext>
            </a:extLst>
          </p:cNvPr>
          <p:cNvSpPr/>
          <p:nvPr/>
        </p:nvSpPr>
        <p:spPr>
          <a:xfrm>
            <a:off x="2258965" y="3736108"/>
            <a:ext cx="1154795" cy="36902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3AECDEE2-1E0D-DCCF-90CA-3143E7FB66C7}"/>
              </a:ext>
            </a:extLst>
          </p:cNvPr>
          <p:cNvSpPr/>
          <p:nvPr/>
        </p:nvSpPr>
        <p:spPr>
          <a:xfrm>
            <a:off x="4719204" y="5676920"/>
            <a:ext cx="1516479" cy="42894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C4ED0049-1B62-8D8B-C579-483730A789EB}"/>
              </a:ext>
            </a:extLst>
          </p:cNvPr>
          <p:cNvSpPr/>
          <p:nvPr/>
        </p:nvSpPr>
        <p:spPr>
          <a:xfrm>
            <a:off x="3944983" y="364018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DFEE1168-32EA-8BE3-D2E8-5E95C91AF4BE}"/>
              </a:ext>
            </a:extLst>
          </p:cNvPr>
          <p:cNvSpPr/>
          <p:nvPr/>
        </p:nvSpPr>
        <p:spPr>
          <a:xfrm>
            <a:off x="7922473" y="364018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92D30F62-2D55-E27B-CC88-8387976A756A}"/>
              </a:ext>
            </a:extLst>
          </p:cNvPr>
          <p:cNvSpPr/>
          <p:nvPr/>
        </p:nvSpPr>
        <p:spPr>
          <a:xfrm>
            <a:off x="8659306" y="5676920"/>
            <a:ext cx="1516479" cy="42894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222CFEE-2D08-07B0-2190-95147FE01B7B}"/>
              </a:ext>
            </a:extLst>
          </p:cNvPr>
          <p:cNvSpPr txBox="1"/>
          <p:nvPr/>
        </p:nvSpPr>
        <p:spPr>
          <a:xfrm>
            <a:off x="379621" y="5608320"/>
            <a:ext cx="1713931" cy="261610"/>
          </a:xfrm>
          <a:prstGeom prst="rect">
            <a:avLst/>
          </a:prstGeom>
          <a:noFill/>
        </p:spPr>
        <p:txBody>
          <a:bodyPr wrap="none" rtlCol="0">
            <a:spAutoFit/>
          </a:bodyPr>
          <a:lstStyle/>
          <a:p>
            <a:r>
              <a:rPr kumimoji="1" lang="en-US" altLang="ja-JP" sz="1100" dirty="0">
                <a:latin typeface="+mn-ea"/>
              </a:rPr>
              <a:t>Select “Import Project”.</a:t>
            </a:r>
            <a:endParaRPr kumimoji="1" lang="ja-JP" altLang="en-US" sz="1100" dirty="0">
              <a:latin typeface="+mn-ea"/>
            </a:endParaRPr>
          </a:p>
        </p:txBody>
      </p:sp>
      <p:sp>
        <p:nvSpPr>
          <p:cNvPr id="33" name="テキスト ボックス 32">
            <a:extLst>
              <a:ext uri="{FF2B5EF4-FFF2-40B4-BE49-F238E27FC236}">
                <a16:creationId xmlns:a16="http://schemas.microsoft.com/office/drawing/2014/main" id="{ABAB5342-5915-FC1B-E007-253944DA5276}"/>
              </a:ext>
            </a:extLst>
          </p:cNvPr>
          <p:cNvSpPr txBox="1"/>
          <p:nvPr/>
        </p:nvSpPr>
        <p:spPr>
          <a:xfrm>
            <a:off x="4511040" y="6205466"/>
            <a:ext cx="3561806" cy="430887"/>
          </a:xfrm>
          <a:prstGeom prst="rect">
            <a:avLst/>
          </a:prstGeom>
          <a:noFill/>
        </p:spPr>
        <p:txBody>
          <a:bodyPr wrap="square" rtlCol="0">
            <a:spAutoFit/>
          </a:bodyPr>
          <a:lstStyle/>
          <a:p>
            <a:r>
              <a:rPr kumimoji="1" lang="en-US" altLang="ja-JP" sz="1100" dirty="0">
                <a:latin typeface="+mn-ea"/>
              </a:rPr>
              <a:t>All the available projects in </a:t>
            </a:r>
            <a:r>
              <a:rPr kumimoji="1" lang="en-US" altLang="ja-JP" sz="1100" dirty="0" err="1">
                <a:latin typeface="+mn-ea"/>
              </a:rPr>
              <a:t>LandLog</a:t>
            </a:r>
            <a:r>
              <a:rPr kumimoji="1" lang="en-US" altLang="ja-JP" sz="1100" dirty="0">
                <a:latin typeface="+mn-ea"/>
              </a:rPr>
              <a:t> PF are shown.</a:t>
            </a:r>
          </a:p>
          <a:p>
            <a:r>
              <a:rPr kumimoji="1" lang="en-US" altLang="ja-JP" sz="1100" dirty="0">
                <a:latin typeface="+mn-ea"/>
              </a:rPr>
              <a:t>Select a project to import, then press “Next”.</a:t>
            </a:r>
            <a:endParaRPr kumimoji="1" lang="ja-JP" altLang="en-US" sz="1100" dirty="0">
              <a:latin typeface="+mn-ea"/>
            </a:endParaRPr>
          </a:p>
        </p:txBody>
      </p:sp>
      <p:sp>
        <p:nvSpPr>
          <p:cNvPr id="34" name="テキスト ボックス 33">
            <a:extLst>
              <a:ext uri="{FF2B5EF4-FFF2-40B4-BE49-F238E27FC236}">
                <a16:creationId xmlns:a16="http://schemas.microsoft.com/office/drawing/2014/main" id="{4135DCAF-2143-E512-DE85-1EC165A3EF3F}"/>
              </a:ext>
            </a:extLst>
          </p:cNvPr>
          <p:cNvSpPr txBox="1"/>
          <p:nvPr/>
        </p:nvSpPr>
        <p:spPr>
          <a:xfrm>
            <a:off x="8488530" y="6205466"/>
            <a:ext cx="3371059" cy="261610"/>
          </a:xfrm>
          <a:prstGeom prst="rect">
            <a:avLst/>
          </a:prstGeom>
          <a:noFill/>
        </p:spPr>
        <p:txBody>
          <a:bodyPr wrap="square" rtlCol="0">
            <a:spAutoFit/>
          </a:bodyPr>
          <a:lstStyle/>
          <a:p>
            <a:r>
              <a:rPr kumimoji="1" lang="en-US" altLang="ja-JP" sz="1100" dirty="0">
                <a:latin typeface="+mn-ea"/>
              </a:rPr>
              <a:t>Edit the project detail as needed then press “</a:t>
            </a:r>
            <a:r>
              <a:rPr kumimoji="1" lang="ja-JP" altLang="en-US" sz="1100" dirty="0">
                <a:latin typeface="+mn-ea"/>
              </a:rPr>
              <a:t>✓</a:t>
            </a:r>
            <a:r>
              <a:rPr kumimoji="1" lang="en-US" altLang="ja-JP" sz="1100" dirty="0">
                <a:latin typeface="+mn-ea"/>
              </a:rPr>
              <a:t>”.</a:t>
            </a:r>
            <a:endParaRPr kumimoji="1" lang="ja-JP" altLang="en-US" sz="1100" dirty="0">
              <a:latin typeface="+mn-ea"/>
            </a:endParaRPr>
          </a:p>
        </p:txBody>
      </p:sp>
      <p:sp>
        <p:nvSpPr>
          <p:cNvPr id="35" name="テキスト ボックス 34">
            <a:extLst>
              <a:ext uri="{FF2B5EF4-FFF2-40B4-BE49-F238E27FC236}">
                <a16:creationId xmlns:a16="http://schemas.microsoft.com/office/drawing/2014/main" id="{AB50B15C-6C7A-BA8E-B450-454F6FF3CD65}"/>
              </a:ext>
            </a:extLst>
          </p:cNvPr>
          <p:cNvSpPr txBox="1"/>
          <p:nvPr/>
        </p:nvSpPr>
        <p:spPr>
          <a:xfrm>
            <a:off x="434543" y="873663"/>
            <a:ext cx="10729643" cy="646331"/>
          </a:xfrm>
          <a:prstGeom prst="rect">
            <a:avLst/>
          </a:prstGeom>
          <a:noFill/>
        </p:spPr>
        <p:txBody>
          <a:bodyPr wrap="square" rtlCol="0">
            <a:spAutoFit/>
          </a:bodyPr>
          <a:lstStyle/>
          <a:p>
            <a:r>
              <a:rPr kumimoji="1" lang="en-US" altLang="ja-JP" dirty="0"/>
              <a:t>Projects existing only in </a:t>
            </a:r>
            <a:r>
              <a:rPr kumimoji="1" lang="en-US" altLang="ja-JP" dirty="0" err="1"/>
              <a:t>LandLog</a:t>
            </a:r>
            <a:r>
              <a:rPr kumimoji="1" lang="en-US" altLang="ja-JP" dirty="0"/>
              <a:t> can be imported as follows.</a:t>
            </a:r>
          </a:p>
          <a:p>
            <a:r>
              <a:rPr kumimoji="1" lang="en-US" altLang="ja-JP" dirty="0"/>
              <a:t>Imported projects will be linked between SC Field/Office and </a:t>
            </a:r>
            <a:r>
              <a:rPr kumimoji="1" lang="en-US" altLang="ja-JP" dirty="0" err="1"/>
              <a:t>LandLog</a:t>
            </a:r>
            <a:r>
              <a:rPr kumimoji="1" lang="en-US" altLang="ja-JP" dirty="0"/>
              <a:t> PF.</a:t>
            </a:r>
          </a:p>
        </p:txBody>
      </p:sp>
    </p:spTree>
    <p:extLst>
      <p:ext uri="{BB962C8B-B14F-4D97-AF65-F5344CB8AC3E}">
        <p14:creationId xmlns:p14="http://schemas.microsoft.com/office/powerpoint/2010/main" val="2363932566"/>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TotalTime>
  <Words>1177</Words>
  <Application>Microsoft Office PowerPoint</Application>
  <PresentationFormat>ワイド画面</PresentationFormat>
  <Paragraphs>90</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18</vt:i4>
      </vt:variant>
    </vt:vector>
  </HeadingPairs>
  <TitlesOfParts>
    <vt:vector size="30" baseType="lpstr">
      <vt:lpstr>Meiryo UI</vt:lpstr>
      <vt:lpstr>小塚ゴシック Pr6N B</vt:lpstr>
      <vt:lpstr>游ゴシック</vt:lpstr>
      <vt:lpstr>游ゴシック Light</vt:lpstr>
      <vt:lpstr>游ゴシック Medium</vt:lpstr>
      <vt:lpstr>Arial</vt:lpstr>
      <vt:lpstr>Calibri</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狩野 祐介_15001</cp:lastModifiedBy>
  <cp:revision>7</cp:revision>
  <dcterms:created xsi:type="dcterms:W3CDTF">2024-04-23T08:00:44Z</dcterms:created>
  <dcterms:modified xsi:type="dcterms:W3CDTF">2026-02-16T10:10:21Z</dcterms:modified>
</cp:coreProperties>
</file>