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74" r:id="rId2"/>
    <p:sldMasterId id="2147483676" r:id="rId3"/>
    <p:sldMasterId id="2147483678" r:id="rId4"/>
  </p:sldMasterIdLst>
  <p:notesMasterIdLst>
    <p:notesMasterId r:id="rId22"/>
  </p:notesMasterIdLst>
  <p:sldIdLst>
    <p:sldId id="256" r:id="rId5"/>
    <p:sldId id="319" r:id="rId6"/>
    <p:sldId id="323" r:id="rId7"/>
    <p:sldId id="317" r:id="rId8"/>
    <p:sldId id="326" r:id="rId9"/>
    <p:sldId id="327" r:id="rId10"/>
    <p:sldId id="318" r:id="rId11"/>
    <p:sldId id="328" r:id="rId12"/>
    <p:sldId id="320" r:id="rId13"/>
    <p:sldId id="324" r:id="rId14"/>
    <p:sldId id="321" r:id="rId15"/>
    <p:sldId id="325" r:id="rId16"/>
    <p:sldId id="329" r:id="rId17"/>
    <p:sldId id="331" r:id="rId18"/>
    <p:sldId id="330" r:id="rId19"/>
    <p:sldId id="332" r:id="rId20"/>
    <p:sldId id="33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0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05" autoAdjust="0"/>
    <p:restoredTop sz="96130" autoAdjust="0"/>
  </p:normalViewPr>
  <p:slideViewPr>
    <p:cSldViewPr snapToGrid="0">
      <p:cViewPr varScale="1">
        <p:scale>
          <a:sx n="81" d="100"/>
          <a:sy n="81" d="100"/>
        </p:scale>
        <p:origin x="12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1737C-000F-49B7-82A1-2FE03B986804}"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FC0D6-A39C-4936-BA15-D582D8E7CF93}" type="slidenum">
              <a:rPr lang="en-US" smtClean="0"/>
              <a:t>‹#›</a:t>
            </a:fld>
            <a:endParaRPr lang="en-US"/>
          </a:p>
        </p:txBody>
      </p:sp>
    </p:spTree>
    <p:extLst>
      <p:ext uri="{BB962C8B-B14F-4D97-AF65-F5344CB8AC3E}">
        <p14:creationId xmlns:p14="http://schemas.microsoft.com/office/powerpoint/2010/main" val="63561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FAA8-B1FF-F8EB-0213-6DCB2461B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6A8CB-D8DD-242B-381F-452D9102E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1A9112-C475-F0AA-AE57-212F0D624E41}"/>
              </a:ext>
            </a:extLst>
          </p:cNvPr>
          <p:cNvSpPr>
            <a:spLocks noGrp="1"/>
          </p:cNvSpPr>
          <p:nvPr>
            <p:ph type="dt" sz="half" idx="10"/>
          </p:nvPr>
        </p:nvSpPr>
        <p:spPr/>
        <p:txBody>
          <a:bodyPr/>
          <a:lstStyle/>
          <a:p>
            <a:fld id="{6FBCF284-7129-4447-A668-4B152B9862E7}" type="datetimeFigureOut">
              <a:rPr lang="en-US" smtClean="0"/>
              <a:t>4/10/2026</a:t>
            </a:fld>
            <a:endParaRPr lang="en-US"/>
          </a:p>
        </p:txBody>
      </p:sp>
      <p:sp>
        <p:nvSpPr>
          <p:cNvPr id="5" name="Footer Placeholder 4">
            <a:extLst>
              <a:ext uri="{FF2B5EF4-FFF2-40B4-BE49-F238E27FC236}">
                <a16:creationId xmlns:a16="http://schemas.microsoft.com/office/drawing/2014/main" id="{0623C4B6-9646-D9E1-351C-4263768CB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D4AA4-85D0-0A69-1E9F-3F45240D9EBA}"/>
              </a:ext>
            </a:extLst>
          </p:cNvPr>
          <p:cNvSpPr>
            <a:spLocks noGrp="1"/>
          </p:cNvSpPr>
          <p:nvPr>
            <p:ph type="sldNum" sz="quarter" idx="12"/>
          </p:nvPr>
        </p:nvSpPr>
        <p:spPr/>
        <p:txBody>
          <a:bodyPr/>
          <a:lstStyle/>
          <a:p>
            <a:fld id="{39275B2D-E010-4AE9-AB2B-9A247F3747CC}" type="slidenum">
              <a:rPr lang="en-US" smtClean="0"/>
              <a:t>‹#›</a:t>
            </a:fld>
            <a:endParaRPr lang="en-US"/>
          </a:p>
        </p:txBody>
      </p:sp>
    </p:spTree>
    <p:extLst>
      <p:ext uri="{BB962C8B-B14F-4D97-AF65-F5344CB8AC3E}">
        <p14:creationId xmlns:p14="http://schemas.microsoft.com/office/powerpoint/2010/main" val="354880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a:srcRect l="26845" t="16133" r="36397" b="17381"/>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a:t>00.</a:t>
            </a:r>
            <a:endParaRPr kumimoji="1" lang="ja-JP" altLang="en-US"/>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a:t>※</a:t>
            </a:r>
            <a:r>
              <a:rPr kumimoji="1" lang="ja-JP" altLang="en-US"/>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p:txBody>
          <a:bodyPr lIns="91440" tIns="45720" rIns="91440" bIns="45720" anchor="ctr" anchorCtr="0"/>
          <a:lstStyle/>
          <a:p>
            <a:r>
              <a:rPr lang="en-US" altLang="ja-JP" dirty="0"/>
              <a:t>PF Integration (Equipment) Overview</a:t>
            </a:r>
            <a:endParaRPr lang="ja-JP" altLang="en-US" dirty="0"/>
          </a:p>
        </p:txBody>
      </p:sp>
      <p:sp>
        <p:nvSpPr>
          <p:cNvPr id="2" name="テキスト プレースホルダー 2">
            <a:extLst>
              <a:ext uri="{FF2B5EF4-FFF2-40B4-BE49-F238E27FC236}">
                <a16:creationId xmlns:a16="http://schemas.microsoft.com/office/drawing/2014/main" id="{5E49C8AF-C002-F8DA-70BC-EC31CDBB82B6}"/>
              </a:ext>
            </a:extLst>
          </p:cNvPr>
          <p:cNvSpPr txBox="1">
            <a:spLocks/>
          </p:cNvSpPr>
          <p:nvPr/>
        </p:nvSpPr>
        <p:spPr>
          <a:xfrm>
            <a:off x="310175" y="5064369"/>
            <a:ext cx="3778249" cy="374876"/>
          </a:xfrm>
          <a:prstGeom prst="rect">
            <a:avLst/>
          </a:prstGeom>
        </p:spPr>
        <p:txBody>
          <a:bodyPr lIns="91440" tIns="45720" rIns="91440" bIns="45720" anchor="ctr" anchorCtr="0"/>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en-US" sz="1400" dirty="0"/>
              <a:t>Last Update: 2026/2/16</a:t>
            </a:r>
          </a:p>
        </p:txBody>
      </p:sp>
    </p:spTree>
    <p:extLst>
      <p:ext uri="{BB962C8B-B14F-4D97-AF65-F5344CB8AC3E}">
        <p14:creationId xmlns:p14="http://schemas.microsoft.com/office/powerpoint/2010/main" val="97448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FD41-F87E-6CA5-9D4D-D881DE68CAD4}"/>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745FB89B-78B7-FF43-99A2-8C99317BFC54}"/>
              </a:ext>
            </a:extLst>
          </p:cNvPr>
          <p:cNvPicPr>
            <a:picLocks noChangeAspect="1"/>
          </p:cNvPicPr>
          <p:nvPr/>
        </p:nvPicPr>
        <p:blipFill>
          <a:blip r:embed="rId2"/>
          <a:stretch>
            <a:fillRect/>
          </a:stretch>
        </p:blipFill>
        <p:spPr>
          <a:xfrm>
            <a:off x="8588671" y="2201748"/>
            <a:ext cx="3115304" cy="3784655"/>
          </a:xfrm>
          <a:prstGeom prst="rect">
            <a:avLst/>
          </a:prstGeom>
        </p:spPr>
      </p:pic>
      <p:pic>
        <p:nvPicPr>
          <p:cNvPr id="9" name="図 8">
            <a:extLst>
              <a:ext uri="{FF2B5EF4-FFF2-40B4-BE49-F238E27FC236}">
                <a16:creationId xmlns:a16="http://schemas.microsoft.com/office/drawing/2014/main" id="{50B2D507-EEDE-6606-3C2D-9FFF24E5B344}"/>
              </a:ext>
            </a:extLst>
          </p:cNvPr>
          <p:cNvPicPr>
            <a:picLocks noChangeAspect="1"/>
          </p:cNvPicPr>
          <p:nvPr/>
        </p:nvPicPr>
        <p:blipFill>
          <a:blip r:embed="rId3"/>
          <a:stretch>
            <a:fillRect/>
          </a:stretch>
        </p:blipFill>
        <p:spPr>
          <a:xfrm>
            <a:off x="4423293" y="2195146"/>
            <a:ext cx="3127004" cy="3791257"/>
          </a:xfrm>
          <a:prstGeom prst="rect">
            <a:avLst/>
          </a:prstGeom>
        </p:spPr>
      </p:pic>
      <p:pic>
        <p:nvPicPr>
          <p:cNvPr id="5" name="図 4">
            <a:extLst>
              <a:ext uri="{FF2B5EF4-FFF2-40B4-BE49-F238E27FC236}">
                <a16:creationId xmlns:a16="http://schemas.microsoft.com/office/drawing/2014/main" id="{368B35C0-8801-79D6-79AE-AB7357C603EC}"/>
              </a:ext>
            </a:extLst>
          </p:cNvPr>
          <p:cNvPicPr>
            <a:picLocks noChangeAspect="1"/>
          </p:cNvPicPr>
          <p:nvPr/>
        </p:nvPicPr>
        <p:blipFill>
          <a:blip r:embed="rId4"/>
          <a:stretch>
            <a:fillRect/>
          </a:stretch>
        </p:blipFill>
        <p:spPr>
          <a:xfrm>
            <a:off x="434542" y="2195146"/>
            <a:ext cx="3125637" cy="3777073"/>
          </a:xfrm>
          <a:prstGeom prst="rect">
            <a:avLst/>
          </a:prstGeom>
        </p:spPr>
      </p:pic>
      <p:sp>
        <p:nvSpPr>
          <p:cNvPr id="6" name="テキスト ボックス 5">
            <a:extLst>
              <a:ext uri="{FF2B5EF4-FFF2-40B4-BE49-F238E27FC236}">
                <a16:creationId xmlns:a16="http://schemas.microsoft.com/office/drawing/2014/main" id="{62F77533-2348-4E67-CC65-A06B4FC7752E}"/>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7D1F60C3-C49B-552B-50A7-2A624D9450DD}"/>
              </a:ext>
            </a:extLst>
          </p:cNvPr>
          <p:cNvSpPr txBox="1"/>
          <p:nvPr/>
        </p:nvSpPr>
        <p:spPr>
          <a:xfrm>
            <a:off x="2232575" y="177806"/>
            <a:ext cx="8931611" cy="400110"/>
          </a:xfrm>
          <a:prstGeom prst="rect">
            <a:avLst/>
          </a:prstGeom>
          <a:noFill/>
        </p:spPr>
        <p:txBody>
          <a:bodyPr wrap="square">
            <a:spAutoFit/>
          </a:bodyPr>
          <a:lstStyle/>
          <a:p>
            <a:r>
              <a:rPr kumimoji="1" lang="en-US" altLang="ja-JP" sz="2000" dirty="0"/>
              <a:t>Equipment edit flow</a:t>
            </a:r>
          </a:p>
        </p:txBody>
      </p:sp>
      <p:sp>
        <p:nvSpPr>
          <p:cNvPr id="19" name="テキスト ボックス 18">
            <a:extLst>
              <a:ext uri="{FF2B5EF4-FFF2-40B4-BE49-F238E27FC236}">
                <a16:creationId xmlns:a16="http://schemas.microsoft.com/office/drawing/2014/main" id="{8EE269D3-F386-3FF2-6D0A-A936BEB764B6}"/>
              </a:ext>
            </a:extLst>
          </p:cNvPr>
          <p:cNvSpPr txBox="1"/>
          <p:nvPr/>
        </p:nvSpPr>
        <p:spPr>
          <a:xfrm>
            <a:off x="434543" y="873663"/>
            <a:ext cx="11233236" cy="1200329"/>
          </a:xfrm>
          <a:prstGeom prst="rect">
            <a:avLst/>
          </a:prstGeom>
          <a:noFill/>
        </p:spPr>
        <p:txBody>
          <a:bodyPr wrap="square" rtlCol="0">
            <a:spAutoFit/>
          </a:bodyPr>
          <a:lstStyle/>
          <a:p>
            <a:r>
              <a:rPr kumimoji="1" lang="en-US" altLang="ja-JP" dirty="0"/>
              <a:t>The UI flow for editing equipment remains the same. However, it will automatically retrieve the equipment information from Equipment PF before editing (displaying a message to that effect).</a:t>
            </a:r>
          </a:p>
          <a:p>
            <a:r>
              <a:rPr kumimoji="1" lang="en-US" altLang="ja-JP" dirty="0"/>
              <a:t>Edits will be automatically reflected to the corresponding equipment on Equipment PF.</a:t>
            </a:r>
          </a:p>
          <a:p>
            <a:r>
              <a:rPr kumimoji="1" lang="en-US" altLang="ja-JP" dirty="0"/>
              <a:t>The same holds true when the equipment information is updated in SCFO and synced to </a:t>
            </a:r>
            <a:r>
              <a:rPr kumimoji="1" lang="en-US" altLang="ja-JP" dirty="0" err="1"/>
              <a:t>LandLog</a:t>
            </a:r>
            <a:r>
              <a:rPr kumimoji="1" lang="en-US" altLang="ja-JP" dirty="0"/>
              <a:t> PF.</a:t>
            </a:r>
          </a:p>
        </p:txBody>
      </p:sp>
      <p:sp>
        <p:nvSpPr>
          <p:cNvPr id="13" name="矢印: 右 12">
            <a:extLst>
              <a:ext uri="{FF2B5EF4-FFF2-40B4-BE49-F238E27FC236}">
                <a16:creationId xmlns:a16="http://schemas.microsoft.com/office/drawing/2014/main" id="{3E04E15B-9DDE-1635-357A-08C3DB087EC7}"/>
              </a:ext>
            </a:extLst>
          </p:cNvPr>
          <p:cNvSpPr/>
          <p:nvPr/>
        </p:nvSpPr>
        <p:spPr>
          <a:xfrm>
            <a:off x="3719360" y="349300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E1D9FFB4-5ACD-6B56-BB4D-DFE56D5B636E}"/>
              </a:ext>
            </a:extLst>
          </p:cNvPr>
          <p:cNvSpPr/>
          <p:nvPr/>
        </p:nvSpPr>
        <p:spPr>
          <a:xfrm>
            <a:off x="7811939" y="349300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8D2AB3A2-44E3-CA8E-6F6E-B9F91F8BDB77}"/>
              </a:ext>
            </a:extLst>
          </p:cNvPr>
          <p:cNvSpPr txBox="1"/>
          <p:nvPr/>
        </p:nvSpPr>
        <p:spPr>
          <a:xfrm>
            <a:off x="4315097" y="6080030"/>
            <a:ext cx="3561806" cy="600164"/>
          </a:xfrm>
          <a:prstGeom prst="rect">
            <a:avLst/>
          </a:prstGeom>
          <a:noFill/>
        </p:spPr>
        <p:txBody>
          <a:bodyPr wrap="square" rtlCol="0">
            <a:spAutoFit/>
          </a:bodyPr>
          <a:lstStyle/>
          <a:p>
            <a:r>
              <a:rPr kumimoji="1" lang="en-US" altLang="ja-JP" sz="1100" dirty="0">
                <a:latin typeface="+mn-ea"/>
              </a:rPr>
              <a:t>If any update on details of the equipment on PF side, that is automatically reflected when opening the edit screen.</a:t>
            </a:r>
            <a:endParaRPr kumimoji="1" lang="ja-JP" altLang="en-US" sz="1100" dirty="0">
              <a:latin typeface="+mn-ea"/>
            </a:endParaRPr>
          </a:p>
        </p:txBody>
      </p:sp>
      <p:sp>
        <p:nvSpPr>
          <p:cNvPr id="16" name="四角形: 角を丸くする 15">
            <a:extLst>
              <a:ext uri="{FF2B5EF4-FFF2-40B4-BE49-F238E27FC236}">
                <a16:creationId xmlns:a16="http://schemas.microsoft.com/office/drawing/2014/main" id="{CC9EF0B9-BA32-8E9A-CCF7-866896B07AD1}"/>
              </a:ext>
            </a:extLst>
          </p:cNvPr>
          <p:cNvSpPr/>
          <p:nvPr/>
        </p:nvSpPr>
        <p:spPr>
          <a:xfrm>
            <a:off x="8652834" y="5556739"/>
            <a:ext cx="1493489" cy="386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E0557CF-3CBE-8ABE-DD49-B3F6EFC2472F}"/>
              </a:ext>
            </a:extLst>
          </p:cNvPr>
          <p:cNvSpPr/>
          <p:nvPr/>
        </p:nvSpPr>
        <p:spPr>
          <a:xfrm>
            <a:off x="2830606" y="3510592"/>
            <a:ext cx="431341" cy="26130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E5E4EB75-D902-64E8-8E9A-8C3EF7683319}"/>
              </a:ext>
            </a:extLst>
          </p:cNvPr>
          <p:cNvSpPr/>
          <p:nvPr/>
        </p:nvSpPr>
        <p:spPr>
          <a:xfrm>
            <a:off x="5567146" y="4277775"/>
            <a:ext cx="830724" cy="40830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53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3794-DFD6-227F-4C83-46E088F1505E}"/>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C0B351A3-FE10-6794-1958-8FB43D344A42}"/>
              </a:ext>
            </a:extLst>
          </p:cNvPr>
          <p:cNvPicPr>
            <a:picLocks noChangeAspect="1"/>
          </p:cNvPicPr>
          <p:nvPr/>
        </p:nvPicPr>
        <p:blipFill>
          <a:blip r:embed="rId2"/>
          <a:stretch>
            <a:fillRect/>
          </a:stretch>
        </p:blipFill>
        <p:spPr>
          <a:xfrm>
            <a:off x="4437092" y="2942973"/>
            <a:ext cx="2661124" cy="3280984"/>
          </a:xfrm>
          <a:prstGeom prst="rect">
            <a:avLst/>
          </a:prstGeom>
        </p:spPr>
      </p:pic>
      <p:pic>
        <p:nvPicPr>
          <p:cNvPr id="8" name="図 7">
            <a:extLst>
              <a:ext uri="{FF2B5EF4-FFF2-40B4-BE49-F238E27FC236}">
                <a16:creationId xmlns:a16="http://schemas.microsoft.com/office/drawing/2014/main" id="{6E5C834A-53E0-8A42-46C5-EB7ACB8C0CA9}"/>
              </a:ext>
            </a:extLst>
          </p:cNvPr>
          <p:cNvPicPr>
            <a:picLocks noChangeAspect="1"/>
          </p:cNvPicPr>
          <p:nvPr/>
        </p:nvPicPr>
        <p:blipFill>
          <a:blip r:embed="rId3"/>
          <a:stretch>
            <a:fillRect/>
          </a:stretch>
        </p:blipFill>
        <p:spPr>
          <a:xfrm>
            <a:off x="600476" y="2942973"/>
            <a:ext cx="2668820" cy="3280984"/>
          </a:xfrm>
          <a:prstGeom prst="rect">
            <a:avLst/>
          </a:prstGeom>
        </p:spPr>
      </p:pic>
      <p:sp>
        <p:nvSpPr>
          <p:cNvPr id="6" name="テキスト ボックス 5">
            <a:extLst>
              <a:ext uri="{FF2B5EF4-FFF2-40B4-BE49-F238E27FC236}">
                <a16:creationId xmlns:a16="http://schemas.microsoft.com/office/drawing/2014/main" id="{71471D1A-7A32-6924-1718-B505E070E647}"/>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3" name="テキスト ボックス 2">
            <a:extLst>
              <a:ext uri="{FF2B5EF4-FFF2-40B4-BE49-F238E27FC236}">
                <a16:creationId xmlns:a16="http://schemas.microsoft.com/office/drawing/2014/main" id="{32178B7E-DD0C-C22E-FCEC-0E0E62994271}"/>
              </a:ext>
            </a:extLst>
          </p:cNvPr>
          <p:cNvSpPr txBox="1"/>
          <p:nvPr/>
        </p:nvSpPr>
        <p:spPr>
          <a:xfrm>
            <a:off x="250660" y="873663"/>
            <a:ext cx="118243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ja-JP" altLang="en-US" sz="1400">
              <a:solidFill>
                <a:srgbClr val="000000"/>
              </a:solidFill>
              <a:ea typeface="+mn-lt"/>
              <a:cs typeface="+mn-lt"/>
            </a:endParaRPr>
          </a:p>
        </p:txBody>
      </p:sp>
      <p:sp>
        <p:nvSpPr>
          <p:cNvPr id="4" name="TextBox 9">
            <a:extLst>
              <a:ext uri="{FF2B5EF4-FFF2-40B4-BE49-F238E27FC236}">
                <a16:creationId xmlns:a16="http://schemas.microsoft.com/office/drawing/2014/main" id="{30F53DE8-02EC-627F-F0A8-316669E7A60B}"/>
              </a:ext>
            </a:extLst>
          </p:cNvPr>
          <p:cNvSpPr txBox="1"/>
          <p:nvPr/>
        </p:nvSpPr>
        <p:spPr>
          <a:xfrm>
            <a:off x="2232575" y="177806"/>
            <a:ext cx="8931611" cy="400110"/>
          </a:xfrm>
          <a:prstGeom prst="rect">
            <a:avLst/>
          </a:prstGeom>
          <a:noFill/>
        </p:spPr>
        <p:txBody>
          <a:bodyPr wrap="square">
            <a:spAutoFit/>
          </a:bodyPr>
          <a:lstStyle/>
          <a:p>
            <a:r>
              <a:rPr kumimoji="1" lang="en-US" altLang="ja-JP" sz="2000" dirty="0"/>
              <a:t>Equipment deletion flow (1)</a:t>
            </a:r>
          </a:p>
        </p:txBody>
      </p:sp>
      <p:sp>
        <p:nvSpPr>
          <p:cNvPr id="5" name="テキスト ボックス 4">
            <a:extLst>
              <a:ext uri="{FF2B5EF4-FFF2-40B4-BE49-F238E27FC236}">
                <a16:creationId xmlns:a16="http://schemas.microsoft.com/office/drawing/2014/main" id="{7930C8E1-09C8-485A-1B10-51E24CE9C943}"/>
              </a:ext>
            </a:extLst>
          </p:cNvPr>
          <p:cNvSpPr txBox="1"/>
          <p:nvPr/>
        </p:nvSpPr>
        <p:spPr>
          <a:xfrm>
            <a:off x="434543" y="744782"/>
            <a:ext cx="10729643" cy="2031325"/>
          </a:xfrm>
          <a:prstGeom prst="rect">
            <a:avLst/>
          </a:prstGeom>
          <a:noFill/>
        </p:spPr>
        <p:txBody>
          <a:bodyPr wrap="square" rtlCol="0">
            <a:spAutoFit/>
          </a:bodyPr>
          <a:lstStyle/>
          <a:p>
            <a:r>
              <a:rPr kumimoji="1" lang="en-US" altLang="ja-JP" dirty="0">
                <a:latin typeface="+mn-ea"/>
              </a:rPr>
              <a:t>When equipment linked to PF is deleted on the Equipment PF side, that equipment will be automatically deactivated on the SC Field/Office side after a set period of time.</a:t>
            </a:r>
          </a:p>
          <a:p>
            <a:r>
              <a:rPr kumimoji="1" lang="en-US" altLang="ja-JP" dirty="0">
                <a:latin typeface="+mn-ea"/>
              </a:rPr>
              <a:t>However, you can still select it by choosing “Show Deactivated” in the equipment list, can also utilize the equipment in SC Field/Office.</a:t>
            </a:r>
            <a:br>
              <a:rPr kumimoji="1" lang="en-US" altLang="ja-JP" dirty="0">
                <a:latin typeface="+mn-ea"/>
              </a:rPr>
            </a:br>
            <a:r>
              <a:rPr kumimoji="1" lang="en-US" altLang="ja-JP" dirty="0">
                <a:latin typeface="+mn-ea"/>
              </a:rPr>
              <a:t>When equipment is deleted from SCFO, that is not reflected to Equipment will only be set as inactive and will not reflect to the project stored in </a:t>
            </a:r>
            <a:r>
              <a:rPr kumimoji="1" lang="en-US" altLang="ja-JP" dirty="0" err="1">
                <a:latin typeface="+mn-ea"/>
              </a:rPr>
              <a:t>LandLog</a:t>
            </a:r>
            <a:r>
              <a:rPr kumimoji="1" lang="en-US" altLang="ja-JP" dirty="0">
                <a:latin typeface="+mn-ea"/>
              </a:rPr>
              <a:t> PF. This is to avoid accidental project deletion that are linked to other SC Solutions.</a:t>
            </a:r>
          </a:p>
        </p:txBody>
      </p:sp>
      <p:sp>
        <p:nvSpPr>
          <p:cNvPr id="15" name="四角形: 角を丸くする 14">
            <a:extLst>
              <a:ext uri="{FF2B5EF4-FFF2-40B4-BE49-F238E27FC236}">
                <a16:creationId xmlns:a16="http://schemas.microsoft.com/office/drawing/2014/main" id="{323BD564-3D02-604F-EB0F-7C64FF911932}"/>
              </a:ext>
            </a:extLst>
          </p:cNvPr>
          <p:cNvSpPr/>
          <p:nvPr/>
        </p:nvSpPr>
        <p:spPr>
          <a:xfrm>
            <a:off x="2119298" y="4165662"/>
            <a:ext cx="1117137" cy="27995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F57E258-351E-20AF-6DBF-E214DAD3C573}"/>
              </a:ext>
            </a:extLst>
          </p:cNvPr>
          <p:cNvSpPr/>
          <p:nvPr/>
        </p:nvSpPr>
        <p:spPr>
          <a:xfrm>
            <a:off x="598319" y="5757034"/>
            <a:ext cx="2656797" cy="4669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C9CB7F90-96CC-51B2-767B-816838C43B58}"/>
              </a:ext>
            </a:extLst>
          </p:cNvPr>
          <p:cNvSpPr/>
          <p:nvPr/>
        </p:nvSpPr>
        <p:spPr>
          <a:xfrm>
            <a:off x="3593124" y="4190982"/>
            <a:ext cx="520140" cy="10962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67E624-5A8B-BF7D-941D-0939AAD9A902}"/>
              </a:ext>
            </a:extLst>
          </p:cNvPr>
          <p:cNvSpPr txBox="1"/>
          <p:nvPr/>
        </p:nvSpPr>
        <p:spPr>
          <a:xfrm>
            <a:off x="4316222" y="6284259"/>
            <a:ext cx="3097610" cy="430887"/>
          </a:xfrm>
          <a:prstGeom prst="rect">
            <a:avLst/>
          </a:prstGeom>
          <a:noFill/>
        </p:spPr>
        <p:txBody>
          <a:bodyPr wrap="square" rtlCol="0">
            <a:spAutoFit/>
          </a:bodyPr>
          <a:lstStyle/>
          <a:p>
            <a:r>
              <a:rPr kumimoji="1" lang="en-US" altLang="ja-JP" sz="1100" dirty="0">
                <a:latin typeface="+mn-ea"/>
              </a:rPr>
              <a:t>Inactivated equipment is grayed out but still visible.</a:t>
            </a:r>
            <a:endParaRPr kumimoji="1" lang="ja-JP" altLang="en-US" sz="1100" dirty="0">
              <a:latin typeface="+mn-ea"/>
            </a:endParaRPr>
          </a:p>
        </p:txBody>
      </p:sp>
      <p:sp>
        <p:nvSpPr>
          <p:cNvPr id="19" name="四角形: 角を丸くする 18">
            <a:extLst>
              <a:ext uri="{FF2B5EF4-FFF2-40B4-BE49-F238E27FC236}">
                <a16:creationId xmlns:a16="http://schemas.microsoft.com/office/drawing/2014/main" id="{448C4285-5CF9-7CA6-6B4D-77F42D7BC57F}"/>
              </a:ext>
            </a:extLst>
          </p:cNvPr>
          <p:cNvSpPr/>
          <p:nvPr/>
        </p:nvSpPr>
        <p:spPr>
          <a:xfrm>
            <a:off x="4444257" y="3773088"/>
            <a:ext cx="2656797" cy="573625"/>
          </a:xfrm>
          <a:prstGeom prst="roundRect">
            <a:avLst>
              <a:gd name="adj" fmla="val 10278"/>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423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3368B-6352-D141-5FD4-656393C60CD2}"/>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889FF73-DB03-BFD4-F03E-85E637F890D8}"/>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3E1F1720-CFC0-7AD4-D0AD-34E396453BB9}"/>
              </a:ext>
            </a:extLst>
          </p:cNvPr>
          <p:cNvSpPr txBox="1"/>
          <p:nvPr/>
        </p:nvSpPr>
        <p:spPr>
          <a:xfrm>
            <a:off x="2232575" y="177806"/>
            <a:ext cx="8931611" cy="400110"/>
          </a:xfrm>
          <a:prstGeom prst="rect">
            <a:avLst/>
          </a:prstGeom>
          <a:noFill/>
        </p:spPr>
        <p:txBody>
          <a:bodyPr wrap="square">
            <a:spAutoFit/>
          </a:bodyPr>
          <a:lstStyle/>
          <a:p>
            <a:r>
              <a:rPr kumimoji="1" lang="en-US" altLang="ja-JP" sz="2000" b="1" dirty="0"/>
              <a:t>Equipment deletion flow (2)</a:t>
            </a:r>
          </a:p>
        </p:txBody>
      </p:sp>
      <p:sp>
        <p:nvSpPr>
          <p:cNvPr id="19" name="テキスト ボックス 18">
            <a:extLst>
              <a:ext uri="{FF2B5EF4-FFF2-40B4-BE49-F238E27FC236}">
                <a16:creationId xmlns:a16="http://schemas.microsoft.com/office/drawing/2014/main" id="{38D6B988-18E7-B37D-0756-9552CE154D02}"/>
              </a:ext>
            </a:extLst>
          </p:cNvPr>
          <p:cNvSpPr txBox="1"/>
          <p:nvPr/>
        </p:nvSpPr>
        <p:spPr>
          <a:xfrm>
            <a:off x="731178" y="874058"/>
            <a:ext cx="10729643" cy="923330"/>
          </a:xfrm>
          <a:prstGeom prst="rect">
            <a:avLst/>
          </a:prstGeom>
          <a:noFill/>
        </p:spPr>
        <p:txBody>
          <a:bodyPr wrap="square" rtlCol="0">
            <a:spAutoFit/>
          </a:bodyPr>
          <a:lstStyle/>
          <a:p>
            <a:r>
              <a:rPr kumimoji="1" lang="en-US" altLang="ja-JP" dirty="0"/>
              <a:t>If equipment is </a:t>
            </a:r>
            <a:r>
              <a:rPr kumimoji="1" lang="en-US" altLang="ja-JP" dirty="0">
                <a:latin typeface="+mn-ea"/>
              </a:rPr>
              <a:t>deleted </a:t>
            </a:r>
            <a:r>
              <a:rPr kumimoji="1" lang="en-US" altLang="ja-JP" dirty="0"/>
              <a:t>on Equipment PF, a users will see following message when he enters equipment edit screen in SC Field.</a:t>
            </a:r>
          </a:p>
          <a:p>
            <a:r>
              <a:rPr kumimoji="1" lang="en-US" altLang="ja-JP" dirty="0"/>
              <a:t>By pressing “OK”, screen transits to Equipment Setup screen.</a:t>
            </a:r>
          </a:p>
        </p:txBody>
      </p:sp>
      <p:pic>
        <p:nvPicPr>
          <p:cNvPr id="5" name="図 4">
            <a:extLst>
              <a:ext uri="{FF2B5EF4-FFF2-40B4-BE49-F238E27FC236}">
                <a16:creationId xmlns:a16="http://schemas.microsoft.com/office/drawing/2014/main" id="{848A4EFF-DBDF-0799-61BB-A237164D285F}"/>
              </a:ext>
            </a:extLst>
          </p:cNvPr>
          <p:cNvPicPr>
            <a:picLocks noChangeAspect="1"/>
          </p:cNvPicPr>
          <p:nvPr/>
        </p:nvPicPr>
        <p:blipFill>
          <a:blip r:embed="rId2"/>
          <a:stretch>
            <a:fillRect/>
          </a:stretch>
        </p:blipFill>
        <p:spPr>
          <a:xfrm>
            <a:off x="731178" y="2074387"/>
            <a:ext cx="3603915" cy="4427254"/>
          </a:xfrm>
          <a:prstGeom prst="rect">
            <a:avLst/>
          </a:prstGeom>
        </p:spPr>
      </p:pic>
    </p:spTree>
    <p:extLst>
      <p:ext uri="{BB962C8B-B14F-4D97-AF65-F5344CB8AC3E}">
        <p14:creationId xmlns:p14="http://schemas.microsoft.com/office/powerpoint/2010/main" val="386398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a:extLst>
            <a:ext uri="{FF2B5EF4-FFF2-40B4-BE49-F238E27FC236}">
              <a16:creationId xmlns:a16="http://schemas.microsoft.com/office/drawing/2014/main" id="{B105B95A-9F14-A6AB-B7C8-5D69EBF4235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86B3DA-985E-356D-F75C-C90463AFE80D}"/>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D2B29A78-9235-D0A8-DE75-40760741C3B7}"/>
              </a:ext>
            </a:extLst>
          </p:cNvPr>
          <p:cNvSpPr txBox="1"/>
          <p:nvPr/>
        </p:nvSpPr>
        <p:spPr>
          <a:xfrm>
            <a:off x="1630194" y="2459504"/>
            <a:ext cx="8931611" cy="1938992"/>
          </a:xfrm>
          <a:prstGeom prst="rect">
            <a:avLst/>
          </a:prstGeom>
          <a:noFill/>
        </p:spPr>
        <p:txBody>
          <a:bodyPr wrap="square">
            <a:spAutoFit/>
          </a:bodyPr>
          <a:lstStyle/>
          <a:p>
            <a:pPr algn="ctr"/>
            <a:r>
              <a:rPr kumimoji="1" lang="en-US" altLang="ja-JP" sz="6000" b="1" dirty="0">
                <a:solidFill>
                  <a:schemeClr val="bg1"/>
                </a:solidFill>
              </a:rPr>
              <a:t>User Operation </a:t>
            </a:r>
          </a:p>
          <a:p>
            <a:pPr algn="ctr"/>
            <a:r>
              <a:rPr kumimoji="1" lang="en-US" altLang="ja-JP" sz="6000" b="1" dirty="0">
                <a:solidFill>
                  <a:schemeClr val="bg1"/>
                </a:solidFill>
              </a:rPr>
              <a:t>(SC Office)</a:t>
            </a:r>
          </a:p>
        </p:txBody>
      </p:sp>
    </p:spTree>
    <p:extLst>
      <p:ext uri="{BB962C8B-B14F-4D97-AF65-F5344CB8AC3E}">
        <p14:creationId xmlns:p14="http://schemas.microsoft.com/office/powerpoint/2010/main" val="214120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AC512-3CB2-7B1A-07E3-7A7747CCB2C3}"/>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10DAD2A4-7B7A-0B01-A9A9-4C1710752D60}"/>
              </a:ext>
            </a:extLst>
          </p:cNvPr>
          <p:cNvPicPr>
            <a:picLocks noChangeAspect="1"/>
          </p:cNvPicPr>
          <p:nvPr/>
        </p:nvPicPr>
        <p:blipFill>
          <a:blip r:embed="rId2"/>
          <a:stretch>
            <a:fillRect/>
          </a:stretch>
        </p:blipFill>
        <p:spPr>
          <a:xfrm>
            <a:off x="693913" y="1538742"/>
            <a:ext cx="10804174" cy="4929133"/>
          </a:xfrm>
          <a:prstGeom prst="rect">
            <a:avLst/>
          </a:prstGeom>
        </p:spPr>
      </p:pic>
      <p:sp>
        <p:nvSpPr>
          <p:cNvPr id="6" name="テキスト ボックス 5">
            <a:extLst>
              <a:ext uri="{FF2B5EF4-FFF2-40B4-BE49-F238E27FC236}">
                <a16:creationId xmlns:a16="http://schemas.microsoft.com/office/drawing/2014/main" id="{1A88179F-6282-141D-E50E-022291CCA8E6}"/>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802E9186-CDD8-72C8-B91E-F2FD0F22460B}"/>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creation flow (1)</a:t>
            </a:r>
          </a:p>
        </p:txBody>
      </p:sp>
      <p:sp>
        <p:nvSpPr>
          <p:cNvPr id="19" name="テキスト ボックス 18">
            <a:extLst>
              <a:ext uri="{FF2B5EF4-FFF2-40B4-BE49-F238E27FC236}">
                <a16:creationId xmlns:a16="http://schemas.microsoft.com/office/drawing/2014/main" id="{2BD42893-8051-994E-175F-1A0A3B6A6CC6}"/>
              </a:ext>
            </a:extLst>
          </p:cNvPr>
          <p:cNvSpPr txBox="1"/>
          <p:nvPr/>
        </p:nvSpPr>
        <p:spPr>
          <a:xfrm>
            <a:off x="434543" y="873663"/>
            <a:ext cx="10729643" cy="369332"/>
          </a:xfrm>
          <a:prstGeom prst="rect">
            <a:avLst/>
          </a:prstGeom>
          <a:noFill/>
        </p:spPr>
        <p:txBody>
          <a:bodyPr wrap="square" rtlCol="0">
            <a:spAutoFit/>
          </a:bodyPr>
          <a:lstStyle/>
          <a:p>
            <a:r>
              <a:rPr kumimoji="1" lang="en-US" altLang="ja-JP" dirty="0"/>
              <a:t>Open Equipment Admin modal and select “Create Equipment &amp; Sync” in “+” menu.</a:t>
            </a:r>
          </a:p>
        </p:txBody>
      </p:sp>
      <p:pic>
        <p:nvPicPr>
          <p:cNvPr id="9" name="図 8">
            <a:extLst>
              <a:ext uri="{FF2B5EF4-FFF2-40B4-BE49-F238E27FC236}">
                <a16:creationId xmlns:a16="http://schemas.microsoft.com/office/drawing/2014/main" id="{8A646662-4C43-6975-58D1-06119741DC45}"/>
              </a:ext>
            </a:extLst>
          </p:cNvPr>
          <p:cNvPicPr>
            <a:picLocks noChangeAspect="1"/>
          </p:cNvPicPr>
          <p:nvPr/>
        </p:nvPicPr>
        <p:blipFill>
          <a:blip r:embed="rId3"/>
          <a:stretch>
            <a:fillRect/>
          </a:stretch>
        </p:blipFill>
        <p:spPr>
          <a:xfrm>
            <a:off x="6618515" y="4126104"/>
            <a:ext cx="2657846" cy="1009791"/>
          </a:xfrm>
          <a:prstGeom prst="rect">
            <a:avLst/>
          </a:prstGeom>
          <a:ln>
            <a:solidFill>
              <a:schemeClr val="bg2">
                <a:lumMod val="90000"/>
              </a:schemeClr>
            </a:solidFill>
          </a:ln>
        </p:spPr>
      </p:pic>
      <p:grpSp>
        <p:nvGrpSpPr>
          <p:cNvPr id="11" name="グループ化 10">
            <a:extLst>
              <a:ext uri="{FF2B5EF4-FFF2-40B4-BE49-F238E27FC236}">
                <a16:creationId xmlns:a16="http://schemas.microsoft.com/office/drawing/2014/main" id="{2231AE72-D54D-1CEB-7FEA-305599CD6C23}"/>
              </a:ext>
            </a:extLst>
          </p:cNvPr>
          <p:cNvGrpSpPr/>
          <p:nvPr/>
        </p:nvGrpSpPr>
        <p:grpSpPr>
          <a:xfrm>
            <a:off x="5779725" y="4734978"/>
            <a:ext cx="3131417" cy="1710471"/>
            <a:chOff x="4342810" y="4891213"/>
            <a:chExt cx="3131417" cy="1710471"/>
          </a:xfrm>
        </p:grpSpPr>
        <p:sp>
          <p:nvSpPr>
            <p:cNvPr id="29" name="四角形: 角を丸くする 28">
              <a:extLst>
                <a:ext uri="{FF2B5EF4-FFF2-40B4-BE49-F238E27FC236}">
                  <a16:creationId xmlns:a16="http://schemas.microsoft.com/office/drawing/2014/main" id="{8A4226A9-00D2-DFEA-7956-AEB24B567CF3}"/>
                </a:ext>
              </a:extLst>
            </p:cNvPr>
            <p:cNvSpPr/>
            <p:nvPr/>
          </p:nvSpPr>
          <p:spPr>
            <a:xfrm>
              <a:off x="4342810" y="6024290"/>
              <a:ext cx="629240" cy="5773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コネクタ: 曲線 30">
              <a:extLst>
                <a:ext uri="{FF2B5EF4-FFF2-40B4-BE49-F238E27FC236}">
                  <a16:creationId xmlns:a16="http://schemas.microsoft.com/office/drawing/2014/main" id="{DC67CB3B-86C2-2075-3947-7145B241071E}"/>
                </a:ext>
              </a:extLst>
            </p:cNvPr>
            <p:cNvCxnSpPr>
              <a:cxnSpLocks/>
              <a:stCxn id="29" idx="0"/>
            </p:cNvCxnSpPr>
            <p:nvPr/>
          </p:nvCxnSpPr>
          <p:spPr>
            <a:xfrm rot="5400000" flipH="1" flipV="1">
              <a:off x="4623344" y="5326216"/>
              <a:ext cx="732161" cy="663989"/>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FD5721FE-C106-CECD-DB02-5546DD5763DA}"/>
                </a:ext>
              </a:extLst>
            </p:cNvPr>
            <p:cNvSpPr/>
            <p:nvPr/>
          </p:nvSpPr>
          <p:spPr>
            <a:xfrm>
              <a:off x="5231513" y="4891213"/>
              <a:ext cx="2242714" cy="338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0811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FA8F6-2A70-3EF6-60B1-4C82D50DB5A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E8784075-388A-4699-7191-0BB4572CF0E3}"/>
              </a:ext>
            </a:extLst>
          </p:cNvPr>
          <p:cNvPicPr>
            <a:picLocks noChangeAspect="1"/>
          </p:cNvPicPr>
          <p:nvPr/>
        </p:nvPicPr>
        <p:blipFill>
          <a:blip r:embed="rId2"/>
          <a:stretch>
            <a:fillRect/>
          </a:stretch>
        </p:blipFill>
        <p:spPr>
          <a:xfrm>
            <a:off x="741931" y="1685407"/>
            <a:ext cx="10620710" cy="4819840"/>
          </a:xfrm>
          <a:prstGeom prst="rect">
            <a:avLst/>
          </a:prstGeom>
        </p:spPr>
      </p:pic>
      <p:sp>
        <p:nvSpPr>
          <p:cNvPr id="6" name="テキスト ボックス 5">
            <a:extLst>
              <a:ext uri="{FF2B5EF4-FFF2-40B4-BE49-F238E27FC236}">
                <a16:creationId xmlns:a16="http://schemas.microsoft.com/office/drawing/2014/main" id="{F12B3D5A-E5C8-2EB6-3E61-646FA3C18CE0}"/>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206B57DD-2A77-8F9E-ECB8-0847B08B018A}"/>
              </a:ext>
            </a:extLst>
          </p:cNvPr>
          <p:cNvSpPr txBox="1"/>
          <p:nvPr/>
        </p:nvSpPr>
        <p:spPr>
          <a:xfrm>
            <a:off x="2232575" y="177806"/>
            <a:ext cx="8931611" cy="400110"/>
          </a:xfrm>
          <a:prstGeom prst="rect">
            <a:avLst/>
          </a:prstGeom>
          <a:noFill/>
        </p:spPr>
        <p:txBody>
          <a:bodyPr wrap="square">
            <a:spAutoFit/>
          </a:bodyPr>
          <a:lstStyle/>
          <a:p>
            <a:r>
              <a:rPr kumimoji="1" lang="en-US" altLang="ja-JP" sz="2000" dirty="0"/>
              <a:t>Equipment creation flow (2)</a:t>
            </a:r>
          </a:p>
        </p:txBody>
      </p:sp>
      <p:sp>
        <p:nvSpPr>
          <p:cNvPr id="19" name="テキスト ボックス 18">
            <a:extLst>
              <a:ext uri="{FF2B5EF4-FFF2-40B4-BE49-F238E27FC236}">
                <a16:creationId xmlns:a16="http://schemas.microsoft.com/office/drawing/2014/main" id="{0D13E9FD-A542-1AA1-F72B-B4DBF31BFDA4}"/>
              </a:ext>
            </a:extLst>
          </p:cNvPr>
          <p:cNvSpPr txBox="1"/>
          <p:nvPr/>
        </p:nvSpPr>
        <p:spPr>
          <a:xfrm>
            <a:off x="434543" y="873663"/>
            <a:ext cx="11235487" cy="646331"/>
          </a:xfrm>
          <a:prstGeom prst="rect">
            <a:avLst/>
          </a:prstGeom>
          <a:noFill/>
        </p:spPr>
        <p:txBody>
          <a:bodyPr wrap="square" rtlCol="0">
            <a:spAutoFit/>
          </a:bodyPr>
          <a:lstStyle/>
          <a:p>
            <a:r>
              <a:rPr kumimoji="1" lang="en-US" altLang="ja-JP" dirty="0"/>
              <a:t>Fill out fields and press save. Then, the equipment is created not only in SCFO but also in Equipment PF, which mean the equipment (in SC Field/Office) is linked with the corresponding project in Equipment PF. </a:t>
            </a:r>
          </a:p>
        </p:txBody>
      </p:sp>
      <p:sp>
        <p:nvSpPr>
          <p:cNvPr id="29" name="四角形: 角を丸くする 28">
            <a:extLst>
              <a:ext uri="{FF2B5EF4-FFF2-40B4-BE49-F238E27FC236}">
                <a16:creationId xmlns:a16="http://schemas.microsoft.com/office/drawing/2014/main" id="{55800E89-8EBE-7DBE-C8F9-AD3EB85704BF}"/>
              </a:ext>
            </a:extLst>
          </p:cNvPr>
          <p:cNvSpPr/>
          <p:nvPr/>
        </p:nvSpPr>
        <p:spPr>
          <a:xfrm>
            <a:off x="5842660" y="5983942"/>
            <a:ext cx="1762892" cy="44331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404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D06E-5750-E7A7-494F-F09C036D2D99}"/>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0431B17-C824-56CF-F947-73F95E608499}"/>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272F8680-324E-53A7-ED2E-C4D90DC5764E}"/>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import flow (1)</a:t>
            </a:r>
          </a:p>
        </p:txBody>
      </p:sp>
      <p:sp>
        <p:nvSpPr>
          <p:cNvPr id="19" name="テキスト ボックス 18">
            <a:extLst>
              <a:ext uri="{FF2B5EF4-FFF2-40B4-BE49-F238E27FC236}">
                <a16:creationId xmlns:a16="http://schemas.microsoft.com/office/drawing/2014/main" id="{9B550683-A4F5-8C0F-ED29-9ABA46165643}"/>
              </a:ext>
            </a:extLst>
          </p:cNvPr>
          <p:cNvSpPr txBox="1"/>
          <p:nvPr/>
        </p:nvSpPr>
        <p:spPr>
          <a:xfrm>
            <a:off x="434543" y="873663"/>
            <a:ext cx="10729643" cy="369332"/>
          </a:xfrm>
          <a:prstGeom prst="rect">
            <a:avLst/>
          </a:prstGeom>
          <a:noFill/>
        </p:spPr>
        <p:txBody>
          <a:bodyPr wrap="square" rtlCol="0">
            <a:spAutoFit/>
          </a:bodyPr>
          <a:lstStyle/>
          <a:p>
            <a:r>
              <a:rPr kumimoji="1" lang="en-US" altLang="ja-JP" dirty="0"/>
              <a:t>Open Equipment Admin modal and select “Import Project from Sites” in “+” menu.</a:t>
            </a:r>
          </a:p>
        </p:txBody>
      </p:sp>
      <p:pic>
        <p:nvPicPr>
          <p:cNvPr id="3" name="図 2">
            <a:extLst>
              <a:ext uri="{FF2B5EF4-FFF2-40B4-BE49-F238E27FC236}">
                <a16:creationId xmlns:a16="http://schemas.microsoft.com/office/drawing/2014/main" id="{845111BB-A500-70CF-277A-E19DCBA826D1}"/>
              </a:ext>
            </a:extLst>
          </p:cNvPr>
          <p:cNvPicPr>
            <a:picLocks noChangeAspect="1"/>
          </p:cNvPicPr>
          <p:nvPr/>
        </p:nvPicPr>
        <p:blipFill>
          <a:blip r:embed="rId2"/>
          <a:stretch>
            <a:fillRect/>
          </a:stretch>
        </p:blipFill>
        <p:spPr>
          <a:xfrm>
            <a:off x="693913" y="1538742"/>
            <a:ext cx="10804174" cy="4929133"/>
          </a:xfrm>
          <a:prstGeom prst="rect">
            <a:avLst/>
          </a:prstGeom>
        </p:spPr>
      </p:pic>
      <p:pic>
        <p:nvPicPr>
          <p:cNvPr id="7" name="図 6">
            <a:extLst>
              <a:ext uri="{FF2B5EF4-FFF2-40B4-BE49-F238E27FC236}">
                <a16:creationId xmlns:a16="http://schemas.microsoft.com/office/drawing/2014/main" id="{637A571D-CF05-5887-A746-53B61E76B98F}"/>
              </a:ext>
            </a:extLst>
          </p:cNvPr>
          <p:cNvPicPr>
            <a:picLocks noChangeAspect="1"/>
          </p:cNvPicPr>
          <p:nvPr/>
        </p:nvPicPr>
        <p:blipFill>
          <a:blip r:embed="rId3"/>
          <a:stretch>
            <a:fillRect/>
          </a:stretch>
        </p:blipFill>
        <p:spPr>
          <a:xfrm>
            <a:off x="6618515" y="4126104"/>
            <a:ext cx="2657846" cy="1009791"/>
          </a:xfrm>
          <a:prstGeom prst="rect">
            <a:avLst/>
          </a:prstGeom>
          <a:ln>
            <a:solidFill>
              <a:schemeClr val="bg2">
                <a:lumMod val="90000"/>
              </a:schemeClr>
            </a:solidFill>
          </a:ln>
        </p:spPr>
      </p:pic>
      <p:grpSp>
        <p:nvGrpSpPr>
          <p:cNvPr id="9" name="グループ化 8">
            <a:extLst>
              <a:ext uri="{FF2B5EF4-FFF2-40B4-BE49-F238E27FC236}">
                <a16:creationId xmlns:a16="http://schemas.microsoft.com/office/drawing/2014/main" id="{3CF03372-E8C5-A734-A35B-179B09725A82}"/>
              </a:ext>
            </a:extLst>
          </p:cNvPr>
          <p:cNvGrpSpPr/>
          <p:nvPr/>
        </p:nvGrpSpPr>
        <p:grpSpPr>
          <a:xfrm>
            <a:off x="5779725" y="4220453"/>
            <a:ext cx="3081504" cy="2224996"/>
            <a:chOff x="4342810" y="4376688"/>
            <a:chExt cx="3081504" cy="2224996"/>
          </a:xfrm>
        </p:grpSpPr>
        <p:sp>
          <p:nvSpPr>
            <p:cNvPr id="12" name="四角形: 角を丸くする 11">
              <a:extLst>
                <a:ext uri="{FF2B5EF4-FFF2-40B4-BE49-F238E27FC236}">
                  <a16:creationId xmlns:a16="http://schemas.microsoft.com/office/drawing/2014/main" id="{52A4C258-DA7C-2DA1-8FE1-1A54F61E1FCD}"/>
                </a:ext>
              </a:extLst>
            </p:cNvPr>
            <p:cNvSpPr/>
            <p:nvPr/>
          </p:nvSpPr>
          <p:spPr>
            <a:xfrm>
              <a:off x="4342810" y="6024290"/>
              <a:ext cx="629240" cy="5773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コネクタ: 曲線 12">
              <a:extLst>
                <a:ext uri="{FF2B5EF4-FFF2-40B4-BE49-F238E27FC236}">
                  <a16:creationId xmlns:a16="http://schemas.microsoft.com/office/drawing/2014/main" id="{377390FC-2AF5-6012-697D-91037BB8AEB1}"/>
                </a:ext>
              </a:extLst>
            </p:cNvPr>
            <p:cNvCxnSpPr>
              <a:cxnSpLocks/>
              <a:stCxn id="12" idx="0"/>
              <a:endCxn id="14" idx="2"/>
            </p:cNvCxnSpPr>
            <p:nvPr/>
          </p:nvCxnSpPr>
          <p:spPr>
            <a:xfrm rot="5400000" flipH="1" flipV="1">
              <a:off x="4825417" y="4546751"/>
              <a:ext cx="1309553" cy="1645527"/>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186481D4-EEF2-CE39-BDEA-3C9D189D05A2}"/>
                </a:ext>
              </a:extLst>
            </p:cNvPr>
            <p:cNvSpPr/>
            <p:nvPr/>
          </p:nvSpPr>
          <p:spPr>
            <a:xfrm>
              <a:off x="5181600" y="4376688"/>
              <a:ext cx="2242714" cy="33804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2803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1B35-F2A5-EFD3-2EC8-68629EA87CF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4DEDF76-1634-7DCB-E5B3-0C8E53C24452}"/>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2D1B183C-DC1A-10D6-7674-A2F1E8919A2B}"/>
              </a:ext>
            </a:extLst>
          </p:cNvPr>
          <p:cNvSpPr txBox="1"/>
          <p:nvPr/>
        </p:nvSpPr>
        <p:spPr>
          <a:xfrm>
            <a:off x="2232575" y="177806"/>
            <a:ext cx="8931611" cy="400110"/>
          </a:xfrm>
          <a:prstGeom prst="rect">
            <a:avLst/>
          </a:prstGeom>
          <a:noFill/>
        </p:spPr>
        <p:txBody>
          <a:bodyPr wrap="square">
            <a:spAutoFit/>
          </a:bodyPr>
          <a:lstStyle/>
          <a:p>
            <a:r>
              <a:rPr kumimoji="1" lang="en-US" altLang="ja-JP" sz="2000" dirty="0"/>
              <a:t>Project import flow (2)</a:t>
            </a:r>
          </a:p>
        </p:txBody>
      </p:sp>
      <p:sp>
        <p:nvSpPr>
          <p:cNvPr id="19" name="テキスト ボックス 18">
            <a:extLst>
              <a:ext uri="{FF2B5EF4-FFF2-40B4-BE49-F238E27FC236}">
                <a16:creationId xmlns:a16="http://schemas.microsoft.com/office/drawing/2014/main" id="{3B772FEE-1E58-6632-AF8C-8FCBC6F26ED8}"/>
              </a:ext>
            </a:extLst>
          </p:cNvPr>
          <p:cNvSpPr txBox="1"/>
          <p:nvPr/>
        </p:nvSpPr>
        <p:spPr>
          <a:xfrm>
            <a:off x="434543" y="873663"/>
            <a:ext cx="10729643" cy="646331"/>
          </a:xfrm>
          <a:prstGeom prst="rect">
            <a:avLst/>
          </a:prstGeom>
          <a:noFill/>
        </p:spPr>
        <p:txBody>
          <a:bodyPr wrap="square" rtlCol="0">
            <a:spAutoFit/>
          </a:bodyPr>
          <a:lstStyle/>
          <a:p>
            <a:r>
              <a:rPr kumimoji="1" lang="en-US" altLang="ja-JP" dirty="0"/>
              <a:t>Select the pieces of equipment you want to import and press “Import”. </a:t>
            </a:r>
          </a:p>
          <a:p>
            <a:r>
              <a:rPr kumimoji="1" lang="en-US" altLang="ja-JP" dirty="0"/>
              <a:t>Then those are imported to SC Field/Office.</a:t>
            </a:r>
          </a:p>
        </p:txBody>
      </p:sp>
      <p:pic>
        <p:nvPicPr>
          <p:cNvPr id="5" name="図 4">
            <a:extLst>
              <a:ext uri="{FF2B5EF4-FFF2-40B4-BE49-F238E27FC236}">
                <a16:creationId xmlns:a16="http://schemas.microsoft.com/office/drawing/2014/main" id="{820AB364-10AC-B3BB-E97F-EFDF1B213BEA}"/>
              </a:ext>
            </a:extLst>
          </p:cNvPr>
          <p:cNvPicPr>
            <a:picLocks noChangeAspect="1"/>
          </p:cNvPicPr>
          <p:nvPr/>
        </p:nvPicPr>
        <p:blipFill>
          <a:blip r:embed="rId2"/>
          <a:stretch>
            <a:fillRect/>
          </a:stretch>
        </p:blipFill>
        <p:spPr>
          <a:xfrm>
            <a:off x="865238" y="1693420"/>
            <a:ext cx="10461524" cy="4743006"/>
          </a:xfrm>
          <a:prstGeom prst="rect">
            <a:avLst/>
          </a:prstGeom>
        </p:spPr>
      </p:pic>
      <p:sp>
        <p:nvSpPr>
          <p:cNvPr id="7" name="四角形: 角を丸くする 6">
            <a:extLst>
              <a:ext uri="{FF2B5EF4-FFF2-40B4-BE49-F238E27FC236}">
                <a16:creationId xmlns:a16="http://schemas.microsoft.com/office/drawing/2014/main" id="{4910385B-B99B-2548-154F-0649DE44FFFD}"/>
              </a:ext>
            </a:extLst>
          </p:cNvPr>
          <p:cNvSpPr/>
          <p:nvPr/>
        </p:nvSpPr>
        <p:spPr>
          <a:xfrm>
            <a:off x="8292936" y="4481710"/>
            <a:ext cx="1195448" cy="2921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D7759B8-CF13-8C31-F789-70CF306230AB}"/>
              </a:ext>
            </a:extLst>
          </p:cNvPr>
          <p:cNvSpPr/>
          <p:nvPr/>
        </p:nvSpPr>
        <p:spPr>
          <a:xfrm>
            <a:off x="8292936" y="3282914"/>
            <a:ext cx="1195448" cy="29217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725F2D5-AFAD-BB4E-213A-0E29DC1FA289}"/>
              </a:ext>
            </a:extLst>
          </p:cNvPr>
          <p:cNvSpPr/>
          <p:nvPr/>
        </p:nvSpPr>
        <p:spPr>
          <a:xfrm>
            <a:off x="6072250" y="5656146"/>
            <a:ext cx="1729838" cy="3765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327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CB085-AB9C-A16B-15B4-5767A2751A31}"/>
            </a:ext>
          </a:extLst>
        </p:cNvPr>
        <p:cNvGrpSpPr/>
        <p:nvPr/>
      </p:nvGrpSpPr>
      <p:grpSpPr>
        <a:xfrm>
          <a:off x="0" y="0"/>
          <a:ext cx="0" cy="0"/>
          <a:chOff x="0" y="0"/>
          <a:chExt cx="0" cy="0"/>
        </a:xfrm>
      </p:grpSpPr>
      <p:sp>
        <p:nvSpPr>
          <p:cNvPr id="4" name="TextBox 9">
            <a:extLst>
              <a:ext uri="{FF2B5EF4-FFF2-40B4-BE49-F238E27FC236}">
                <a16:creationId xmlns:a16="http://schemas.microsoft.com/office/drawing/2014/main" id="{101F59CE-2D21-1B2E-5E7D-4586FD519AD5}"/>
              </a:ext>
            </a:extLst>
          </p:cNvPr>
          <p:cNvSpPr txBox="1"/>
          <p:nvPr/>
        </p:nvSpPr>
        <p:spPr>
          <a:xfrm>
            <a:off x="2232575" y="177806"/>
            <a:ext cx="8931611" cy="400110"/>
          </a:xfrm>
          <a:prstGeom prst="rect">
            <a:avLst/>
          </a:prstGeom>
          <a:noFill/>
        </p:spPr>
        <p:txBody>
          <a:bodyPr wrap="square">
            <a:spAutoFit/>
          </a:bodyPr>
          <a:lstStyle/>
          <a:p>
            <a:r>
              <a:rPr kumimoji="1" lang="en-US" altLang="ja-JP" sz="2000" dirty="0"/>
              <a:t>The concept of PF Site Integration.</a:t>
            </a:r>
          </a:p>
        </p:txBody>
      </p:sp>
      <p:sp>
        <p:nvSpPr>
          <p:cNvPr id="10" name="テキスト ボックス 9">
            <a:extLst>
              <a:ext uri="{FF2B5EF4-FFF2-40B4-BE49-F238E27FC236}">
                <a16:creationId xmlns:a16="http://schemas.microsoft.com/office/drawing/2014/main" id="{5A73EA19-2BDB-9BD7-6405-E8D877B1BC85}"/>
              </a:ext>
            </a:extLst>
          </p:cNvPr>
          <p:cNvSpPr txBox="1"/>
          <p:nvPr/>
        </p:nvSpPr>
        <p:spPr>
          <a:xfrm>
            <a:off x="375139" y="798026"/>
            <a:ext cx="11312770" cy="2893100"/>
          </a:xfrm>
          <a:prstGeom prst="rect">
            <a:avLst/>
          </a:prstGeom>
          <a:noFill/>
        </p:spPr>
        <p:txBody>
          <a:bodyPr wrap="square" rtlCol="0">
            <a:spAutoFit/>
          </a:bodyPr>
          <a:lstStyle/>
          <a:p>
            <a:r>
              <a:rPr kumimoji="1" lang="en-US" altLang="ja-JP" sz="1400" dirty="0"/>
              <a:t>The effect of equipment related operation in SC Field/Office conventionally was limited within SC Field/Office only, because equipment was not synchronized(associated) with other </a:t>
            </a:r>
            <a:r>
              <a:rPr kumimoji="1" lang="en-US" altLang="ja-JP" sz="1400" dirty="0" err="1"/>
              <a:t>Earthbrain</a:t>
            </a:r>
            <a:r>
              <a:rPr kumimoji="1" lang="en-US" altLang="ja-JP" sz="1400" dirty="0"/>
              <a:t> SC Solutions. Hence, EBJ promotes interconnectivity between other solutions by passing data through </a:t>
            </a:r>
            <a:r>
              <a:rPr kumimoji="1" lang="en-US" altLang="ja-JP" sz="1400" dirty="0" err="1"/>
              <a:t>LandLog</a:t>
            </a:r>
            <a:r>
              <a:rPr kumimoji="1" lang="en-US" altLang="ja-JP" sz="1400" dirty="0"/>
              <a:t> / Platform.</a:t>
            </a:r>
          </a:p>
          <a:p>
            <a:r>
              <a:rPr kumimoji="1" lang="en-US" altLang="ja-JP" sz="1400" dirty="0"/>
              <a:t>Once the PF Equipment integration feature is released, the equipment creation/edit feature will change as follows.</a:t>
            </a:r>
          </a:p>
          <a:p>
            <a:endParaRPr kumimoji="1" lang="en-US" altLang="ja-JP" sz="1400" dirty="0"/>
          </a:p>
          <a:p>
            <a:r>
              <a:rPr kumimoji="1" lang="en-US" altLang="ja-JP" sz="1400" dirty="0"/>
              <a:t>(1) If you create a new piece of equipment in SC Field/Office, the same piece is automatically created in Equipment PF too (which makes it possible to share the piece with other SC Products)</a:t>
            </a:r>
          </a:p>
          <a:p>
            <a:endParaRPr kumimoji="1" lang="en-US" altLang="ja-JP" sz="1400" dirty="0"/>
          </a:p>
          <a:p>
            <a:r>
              <a:rPr kumimoji="1" lang="en-US" altLang="ja-JP" sz="1400" dirty="0"/>
              <a:t>(2) You can import equipment created in </a:t>
            </a:r>
            <a:r>
              <a:rPr kumimoji="1" lang="en-US" altLang="ja-JP" sz="1400" dirty="0" err="1"/>
              <a:t>LandLog</a:t>
            </a:r>
            <a:r>
              <a:rPr kumimoji="1" lang="en-US" altLang="ja-JP" sz="1400" dirty="0"/>
              <a:t> PF to SC Field/Office.</a:t>
            </a:r>
          </a:p>
          <a:p>
            <a:endParaRPr kumimoji="1" lang="en-US" altLang="ja-JP" sz="1400" dirty="0"/>
          </a:p>
          <a:p>
            <a:r>
              <a:rPr kumimoji="1" lang="en-US" altLang="ja-JP" sz="1400" dirty="0"/>
              <a:t>(3) When equipment is edited in either of </a:t>
            </a:r>
            <a:r>
              <a:rPr kumimoji="1" lang="en-US" altLang="ja-JP" sz="1400" dirty="0" err="1"/>
              <a:t>LandLog</a:t>
            </a:r>
            <a:r>
              <a:rPr kumimoji="1" lang="en-US" altLang="ja-JP" sz="1400" dirty="0"/>
              <a:t> PF or SC Field/Office, that is synced with the other.</a:t>
            </a:r>
          </a:p>
          <a:p>
            <a:endParaRPr kumimoji="1" lang="en-US" altLang="ja-JP" sz="1400" dirty="0"/>
          </a:p>
          <a:p>
            <a:r>
              <a:rPr kumimoji="1" lang="en-US" altLang="ja-JP" sz="1400" dirty="0"/>
              <a:t>(4) When equipment is deleted/archived/transported, the project is inactivated in SC Field/Office.</a:t>
            </a:r>
          </a:p>
        </p:txBody>
      </p:sp>
      <p:pic>
        <p:nvPicPr>
          <p:cNvPr id="3" name="図 2">
            <a:extLst>
              <a:ext uri="{FF2B5EF4-FFF2-40B4-BE49-F238E27FC236}">
                <a16:creationId xmlns:a16="http://schemas.microsoft.com/office/drawing/2014/main" id="{A2F6F1DE-D4DC-C64D-5FBD-14AF8E1633C3}"/>
              </a:ext>
            </a:extLst>
          </p:cNvPr>
          <p:cNvPicPr>
            <a:picLocks noChangeAspect="1"/>
          </p:cNvPicPr>
          <p:nvPr/>
        </p:nvPicPr>
        <p:blipFill>
          <a:blip r:embed="rId2"/>
          <a:stretch>
            <a:fillRect/>
          </a:stretch>
        </p:blipFill>
        <p:spPr>
          <a:xfrm>
            <a:off x="570683" y="3807612"/>
            <a:ext cx="11117226" cy="2724530"/>
          </a:xfrm>
          <a:prstGeom prst="rect">
            <a:avLst/>
          </a:prstGeom>
        </p:spPr>
      </p:pic>
    </p:spTree>
    <p:extLst>
      <p:ext uri="{BB962C8B-B14F-4D97-AF65-F5344CB8AC3E}">
        <p14:creationId xmlns:p14="http://schemas.microsoft.com/office/powerpoint/2010/main" val="48833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4AA28-62AB-F2F3-DBFE-F7CC34AE40C5}"/>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B6A8345-B38E-6E02-982A-F45E3E52D0D1}"/>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C4CBA88D-3312-5367-678B-F11372E16AA7}"/>
              </a:ext>
            </a:extLst>
          </p:cNvPr>
          <p:cNvSpPr txBox="1"/>
          <p:nvPr/>
        </p:nvSpPr>
        <p:spPr>
          <a:xfrm>
            <a:off x="2232575" y="177806"/>
            <a:ext cx="8931611" cy="400110"/>
          </a:xfrm>
          <a:prstGeom prst="rect">
            <a:avLst/>
          </a:prstGeom>
          <a:noFill/>
        </p:spPr>
        <p:txBody>
          <a:bodyPr wrap="square">
            <a:spAutoFit/>
          </a:bodyPr>
          <a:lstStyle/>
          <a:p>
            <a:r>
              <a:rPr kumimoji="1" lang="en-US" altLang="ja-JP" sz="2000" dirty="0"/>
              <a:t>The concept of PF Equipment Integration</a:t>
            </a:r>
          </a:p>
        </p:txBody>
      </p:sp>
      <p:sp>
        <p:nvSpPr>
          <p:cNvPr id="2" name="テキスト ボックス 1">
            <a:extLst>
              <a:ext uri="{FF2B5EF4-FFF2-40B4-BE49-F238E27FC236}">
                <a16:creationId xmlns:a16="http://schemas.microsoft.com/office/drawing/2014/main" id="{CE64EDC9-4999-CDD8-D70E-21A4833DC301}"/>
              </a:ext>
            </a:extLst>
          </p:cNvPr>
          <p:cNvSpPr txBox="1"/>
          <p:nvPr/>
        </p:nvSpPr>
        <p:spPr>
          <a:xfrm>
            <a:off x="608234" y="954756"/>
            <a:ext cx="11007968" cy="954107"/>
          </a:xfrm>
          <a:prstGeom prst="rect">
            <a:avLst/>
          </a:prstGeom>
          <a:noFill/>
        </p:spPr>
        <p:txBody>
          <a:bodyPr wrap="square" rtlCol="0">
            <a:spAutoFit/>
          </a:bodyPr>
          <a:lstStyle/>
          <a:p>
            <a:r>
              <a:rPr kumimoji="1" lang="en-US" altLang="ja-JP" sz="1400" dirty="0">
                <a:latin typeface="+mn-ea"/>
              </a:rPr>
              <a:t>Note that not all the pieces of equipment in SC Field/Office are linked with PF.</a:t>
            </a:r>
          </a:p>
          <a:p>
            <a:r>
              <a:rPr kumimoji="1" lang="en-US" altLang="ja-JP" sz="1400" dirty="0">
                <a:latin typeface="+mn-ea"/>
              </a:rPr>
              <a:t>Conventional pieces (the ones created before the PF integration release) and some created in SC Office (refer to SC Office section in this document) are excluded and will not be linked with PF equipment.</a:t>
            </a:r>
          </a:p>
          <a:p>
            <a:r>
              <a:rPr kumimoji="1" lang="en-US" altLang="ja-JP" sz="1400" dirty="0">
                <a:latin typeface="+mn-ea"/>
              </a:rPr>
              <a:t>However, regardless of whether a piece is being linked with PF, there is no difference in the UX in each SC Field feature.</a:t>
            </a:r>
          </a:p>
        </p:txBody>
      </p:sp>
      <p:sp>
        <p:nvSpPr>
          <p:cNvPr id="9" name="テキスト ボックス 8">
            <a:extLst>
              <a:ext uri="{FF2B5EF4-FFF2-40B4-BE49-F238E27FC236}">
                <a16:creationId xmlns:a16="http://schemas.microsoft.com/office/drawing/2014/main" id="{773E5ED7-16E2-7820-D427-9B265D557219}"/>
              </a:ext>
            </a:extLst>
          </p:cNvPr>
          <p:cNvSpPr txBox="1"/>
          <p:nvPr/>
        </p:nvSpPr>
        <p:spPr>
          <a:xfrm>
            <a:off x="4065515" y="2618646"/>
            <a:ext cx="7458748" cy="954107"/>
          </a:xfrm>
          <a:prstGeom prst="rect">
            <a:avLst/>
          </a:prstGeom>
          <a:noFill/>
        </p:spPr>
        <p:txBody>
          <a:bodyPr wrap="square" rtlCol="0">
            <a:spAutoFit/>
          </a:bodyPr>
          <a:lstStyle/>
          <a:p>
            <a:r>
              <a:rPr kumimoji="1" lang="en-US" altLang="ja-JP" sz="1400" dirty="0">
                <a:latin typeface="+mn-ea"/>
              </a:rPr>
              <a:t>In the Equipment setup screen,</a:t>
            </a:r>
          </a:p>
          <a:p>
            <a:r>
              <a:rPr kumimoji="1" lang="en-US" altLang="ja-JP" sz="1400" dirty="0">
                <a:latin typeface="+mn-ea"/>
              </a:rPr>
              <a:t>conventional equipment will be tagged with “SCFO Project”.</a:t>
            </a:r>
          </a:p>
          <a:p>
            <a:r>
              <a:rPr kumimoji="1" lang="en-US" altLang="ja-JP" sz="1400" dirty="0">
                <a:latin typeface="+mn-ea"/>
              </a:rPr>
              <a:t>The ones created after the PF integration release will be linked with PF equipment and will not receive this tag.</a:t>
            </a:r>
          </a:p>
        </p:txBody>
      </p:sp>
      <p:pic>
        <p:nvPicPr>
          <p:cNvPr id="5" name="図 4">
            <a:extLst>
              <a:ext uri="{FF2B5EF4-FFF2-40B4-BE49-F238E27FC236}">
                <a16:creationId xmlns:a16="http://schemas.microsoft.com/office/drawing/2014/main" id="{11B7724B-C7EA-FF89-29F8-4427CF057F6B}"/>
              </a:ext>
            </a:extLst>
          </p:cNvPr>
          <p:cNvPicPr>
            <a:picLocks noChangeAspect="1"/>
          </p:cNvPicPr>
          <p:nvPr/>
        </p:nvPicPr>
        <p:blipFill>
          <a:blip r:embed="rId2"/>
          <a:stretch>
            <a:fillRect/>
          </a:stretch>
        </p:blipFill>
        <p:spPr>
          <a:xfrm>
            <a:off x="682083" y="2618646"/>
            <a:ext cx="3175008" cy="3525661"/>
          </a:xfrm>
          <a:prstGeom prst="rect">
            <a:avLst/>
          </a:prstGeom>
        </p:spPr>
      </p:pic>
      <p:sp>
        <p:nvSpPr>
          <p:cNvPr id="8" name="四角形: 角を丸くする 7">
            <a:extLst>
              <a:ext uri="{FF2B5EF4-FFF2-40B4-BE49-F238E27FC236}">
                <a16:creationId xmlns:a16="http://schemas.microsoft.com/office/drawing/2014/main" id="{95057B8C-9559-33B5-6FDC-CCA34A48C8D8}"/>
              </a:ext>
            </a:extLst>
          </p:cNvPr>
          <p:cNvSpPr/>
          <p:nvPr/>
        </p:nvSpPr>
        <p:spPr>
          <a:xfrm>
            <a:off x="3025439" y="4185461"/>
            <a:ext cx="526653" cy="324994"/>
          </a:xfrm>
          <a:prstGeom prst="roundRect">
            <a:avLst>
              <a:gd name="adj" fmla="val 4964"/>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032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87C39-8090-C66D-2D39-FEDBE64A0EDD}"/>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023ABF1-1496-23F6-B97B-78530EF54FE6}"/>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3" name="テキスト ボックス 2">
            <a:extLst>
              <a:ext uri="{FF2B5EF4-FFF2-40B4-BE49-F238E27FC236}">
                <a16:creationId xmlns:a16="http://schemas.microsoft.com/office/drawing/2014/main" id="{51DB1A08-41FB-5C7C-889C-13401C3F9C3B}"/>
              </a:ext>
            </a:extLst>
          </p:cNvPr>
          <p:cNvSpPr txBox="1"/>
          <p:nvPr/>
        </p:nvSpPr>
        <p:spPr>
          <a:xfrm>
            <a:off x="250660" y="873663"/>
            <a:ext cx="118243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ja-JP" altLang="en-US" sz="1400">
              <a:solidFill>
                <a:srgbClr val="000000"/>
              </a:solidFill>
              <a:ea typeface="+mn-lt"/>
              <a:cs typeface="+mn-lt"/>
            </a:endParaRPr>
          </a:p>
        </p:txBody>
      </p:sp>
      <p:sp>
        <p:nvSpPr>
          <p:cNvPr id="4" name="TextBox 9">
            <a:extLst>
              <a:ext uri="{FF2B5EF4-FFF2-40B4-BE49-F238E27FC236}">
                <a16:creationId xmlns:a16="http://schemas.microsoft.com/office/drawing/2014/main" id="{3021FF87-1545-7EB3-0E6E-63A9EC7E2EBE}"/>
              </a:ext>
            </a:extLst>
          </p:cNvPr>
          <p:cNvSpPr txBox="1"/>
          <p:nvPr/>
        </p:nvSpPr>
        <p:spPr>
          <a:xfrm>
            <a:off x="2232575" y="177806"/>
            <a:ext cx="8931611" cy="400110"/>
          </a:xfrm>
          <a:prstGeom prst="rect">
            <a:avLst/>
          </a:prstGeom>
          <a:noFill/>
        </p:spPr>
        <p:txBody>
          <a:bodyPr wrap="square">
            <a:spAutoFit/>
          </a:bodyPr>
          <a:lstStyle/>
          <a:p>
            <a:r>
              <a:rPr kumimoji="1" lang="en-US" altLang="ja-JP" sz="2000" dirty="0"/>
              <a:t>Availability of Equipment related features</a:t>
            </a:r>
          </a:p>
        </p:txBody>
      </p:sp>
      <p:sp>
        <p:nvSpPr>
          <p:cNvPr id="9" name="テキスト ボックス 8">
            <a:extLst>
              <a:ext uri="{FF2B5EF4-FFF2-40B4-BE49-F238E27FC236}">
                <a16:creationId xmlns:a16="http://schemas.microsoft.com/office/drawing/2014/main" id="{3BB077E3-7CE5-9678-7E03-CB99DF7310A3}"/>
              </a:ext>
            </a:extLst>
          </p:cNvPr>
          <p:cNvSpPr txBox="1"/>
          <p:nvPr/>
        </p:nvSpPr>
        <p:spPr>
          <a:xfrm>
            <a:off x="826775" y="795853"/>
            <a:ext cx="10337411" cy="1754326"/>
          </a:xfrm>
          <a:prstGeom prst="rect">
            <a:avLst/>
          </a:prstGeom>
          <a:noFill/>
        </p:spPr>
        <p:txBody>
          <a:bodyPr wrap="square" rtlCol="0">
            <a:spAutoFit/>
          </a:bodyPr>
          <a:lstStyle/>
          <a:p>
            <a:r>
              <a:rPr kumimoji="1" lang="en-US" altLang="ja-JP" dirty="0"/>
              <a:t>After PF integration is released, the ability to create/import/edit equipment varies by company-type/user-type as follows:</a:t>
            </a:r>
          </a:p>
          <a:p>
            <a:r>
              <a:rPr kumimoji="1" lang="en-US" altLang="ja-JP" dirty="0"/>
              <a:t>Standard authenticated users cannot use features requiring integration with LL (subject in this new release) because they do not have an LL account. The premise is that the user requires authentication with </a:t>
            </a:r>
            <a:r>
              <a:rPr kumimoji="1" lang="en-US" altLang="ja-JP" dirty="0" err="1"/>
              <a:t>LandLog</a:t>
            </a:r>
            <a:r>
              <a:rPr kumimoji="1" lang="en-US" altLang="ja-JP" dirty="0"/>
              <a:t> in order to integrate with </a:t>
            </a:r>
            <a:r>
              <a:rPr kumimoji="1" lang="en-US" altLang="ja-JP" dirty="0" err="1"/>
              <a:t>LandLog</a:t>
            </a:r>
            <a:r>
              <a:rPr kumimoji="1" lang="en-US" altLang="ja-JP" dirty="0"/>
              <a:t>. Hence, Standard users can only create conventional SCFO Projects.</a:t>
            </a:r>
          </a:p>
        </p:txBody>
      </p:sp>
      <p:pic>
        <p:nvPicPr>
          <p:cNvPr id="7" name="図 6">
            <a:extLst>
              <a:ext uri="{FF2B5EF4-FFF2-40B4-BE49-F238E27FC236}">
                <a16:creationId xmlns:a16="http://schemas.microsoft.com/office/drawing/2014/main" id="{EFC0147F-D021-AD79-B7C0-DAF7E64FD488}"/>
              </a:ext>
            </a:extLst>
          </p:cNvPr>
          <p:cNvPicPr>
            <a:picLocks noChangeAspect="1"/>
          </p:cNvPicPr>
          <p:nvPr/>
        </p:nvPicPr>
        <p:blipFill>
          <a:blip r:embed="rId2"/>
          <a:stretch>
            <a:fillRect/>
          </a:stretch>
        </p:blipFill>
        <p:spPr>
          <a:xfrm>
            <a:off x="826775" y="2627989"/>
            <a:ext cx="8667657" cy="3964417"/>
          </a:xfrm>
          <a:prstGeom prst="rect">
            <a:avLst/>
          </a:prstGeom>
        </p:spPr>
      </p:pic>
    </p:spTree>
    <p:extLst>
      <p:ext uri="{BB962C8B-B14F-4D97-AF65-F5344CB8AC3E}">
        <p14:creationId xmlns:p14="http://schemas.microsoft.com/office/powerpoint/2010/main" val="37445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FE1E-CD21-6F47-B668-10A84250F7A7}"/>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D0425B17-2A20-6573-D025-9872642BE516}"/>
              </a:ext>
            </a:extLst>
          </p:cNvPr>
          <p:cNvPicPr>
            <a:picLocks noChangeAspect="1"/>
          </p:cNvPicPr>
          <p:nvPr/>
        </p:nvPicPr>
        <p:blipFill>
          <a:blip r:embed="rId2"/>
          <a:stretch>
            <a:fillRect/>
          </a:stretch>
        </p:blipFill>
        <p:spPr>
          <a:xfrm>
            <a:off x="3283250" y="4163615"/>
            <a:ext cx="5994903" cy="2425893"/>
          </a:xfrm>
          <a:prstGeom prst="rect">
            <a:avLst/>
          </a:prstGeom>
        </p:spPr>
      </p:pic>
      <p:pic>
        <p:nvPicPr>
          <p:cNvPr id="5" name="図 4">
            <a:extLst>
              <a:ext uri="{FF2B5EF4-FFF2-40B4-BE49-F238E27FC236}">
                <a16:creationId xmlns:a16="http://schemas.microsoft.com/office/drawing/2014/main" id="{EE6481EA-2D6E-34C1-9E8F-017E4457B95B}"/>
              </a:ext>
            </a:extLst>
          </p:cNvPr>
          <p:cNvPicPr>
            <a:picLocks noChangeAspect="1"/>
          </p:cNvPicPr>
          <p:nvPr/>
        </p:nvPicPr>
        <p:blipFill>
          <a:blip r:embed="rId3"/>
          <a:stretch>
            <a:fillRect/>
          </a:stretch>
        </p:blipFill>
        <p:spPr>
          <a:xfrm>
            <a:off x="3283250" y="1481438"/>
            <a:ext cx="5994905" cy="2438342"/>
          </a:xfrm>
          <a:prstGeom prst="rect">
            <a:avLst/>
          </a:prstGeom>
          <a:ln>
            <a:solidFill>
              <a:schemeClr val="tx1">
                <a:lumMod val="50000"/>
                <a:lumOff val="50000"/>
              </a:schemeClr>
            </a:solidFill>
          </a:ln>
        </p:spPr>
      </p:pic>
      <p:sp>
        <p:nvSpPr>
          <p:cNvPr id="6" name="テキスト ボックス 5">
            <a:extLst>
              <a:ext uri="{FF2B5EF4-FFF2-40B4-BE49-F238E27FC236}">
                <a16:creationId xmlns:a16="http://schemas.microsoft.com/office/drawing/2014/main" id="{1E6BD861-410D-65EC-A3A1-F134E040F99D}"/>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3D2BB21A-EDA6-D28E-861A-A4FF8386FAF7}"/>
              </a:ext>
            </a:extLst>
          </p:cNvPr>
          <p:cNvSpPr txBox="1"/>
          <p:nvPr/>
        </p:nvSpPr>
        <p:spPr>
          <a:xfrm>
            <a:off x="2232575" y="177806"/>
            <a:ext cx="8931611" cy="400110"/>
          </a:xfrm>
          <a:prstGeom prst="rect">
            <a:avLst/>
          </a:prstGeom>
          <a:noFill/>
        </p:spPr>
        <p:txBody>
          <a:bodyPr wrap="square">
            <a:spAutoFit/>
          </a:bodyPr>
          <a:lstStyle/>
          <a:p>
            <a:r>
              <a:rPr kumimoji="1" lang="en-US" altLang="ja-JP" sz="2000" dirty="0"/>
              <a:t>Equipment in Equipment PF</a:t>
            </a:r>
          </a:p>
        </p:txBody>
      </p:sp>
      <p:sp>
        <p:nvSpPr>
          <p:cNvPr id="19" name="テキスト ボックス 18">
            <a:extLst>
              <a:ext uri="{FF2B5EF4-FFF2-40B4-BE49-F238E27FC236}">
                <a16:creationId xmlns:a16="http://schemas.microsoft.com/office/drawing/2014/main" id="{DB709945-F3AA-74A2-12BD-A8E90A5225E8}"/>
              </a:ext>
            </a:extLst>
          </p:cNvPr>
          <p:cNvSpPr txBox="1"/>
          <p:nvPr/>
        </p:nvSpPr>
        <p:spPr>
          <a:xfrm>
            <a:off x="434542" y="873663"/>
            <a:ext cx="10729643" cy="276999"/>
          </a:xfrm>
          <a:prstGeom prst="rect">
            <a:avLst/>
          </a:prstGeom>
          <a:noFill/>
        </p:spPr>
        <p:txBody>
          <a:bodyPr wrap="square" rtlCol="0">
            <a:spAutoFit/>
          </a:bodyPr>
          <a:lstStyle/>
          <a:p>
            <a:r>
              <a:rPr kumimoji="1" lang="en-US" altLang="ja-JP" sz="1200" dirty="0"/>
              <a:t>Equipment created or imported in SC Field/Office (i.e., projects linked with </a:t>
            </a:r>
            <a:r>
              <a:rPr kumimoji="1" lang="en-US" altLang="ja-JP" sz="1200" dirty="0" err="1"/>
              <a:t>LandLog</a:t>
            </a:r>
            <a:r>
              <a:rPr kumimoji="1" lang="en-US" altLang="ja-JP" sz="1200" dirty="0"/>
              <a:t> PF) can be viewed in SC Whiteboard as follows:  </a:t>
            </a:r>
          </a:p>
        </p:txBody>
      </p:sp>
      <p:sp>
        <p:nvSpPr>
          <p:cNvPr id="11" name="テキスト ボックス 10">
            <a:extLst>
              <a:ext uri="{FF2B5EF4-FFF2-40B4-BE49-F238E27FC236}">
                <a16:creationId xmlns:a16="http://schemas.microsoft.com/office/drawing/2014/main" id="{E19EA275-2B3A-8DF0-6DCD-AC82904FB20E}"/>
              </a:ext>
            </a:extLst>
          </p:cNvPr>
          <p:cNvSpPr txBox="1"/>
          <p:nvPr/>
        </p:nvSpPr>
        <p:spPr>
          <a:xfrm>
            <a:off x="1340485" y="2426677"/>
            <a:ext cx="1781257" cy="369332"/>
          </a:xfrm>
          <a:prstGeom prst="rect">
            <a:avLst/>
          </a:prstGeom>
          <a:noFill/>
        </p:spPr>
        <p:txBody>
          <a:bodyPr wrap="none" rtlCol="0">
            <a:spAutoFit/>
          </a:bodyPr>
          <a:lstStyle/>
          <a:p>
            <a:r>
              <a:rPr kumimoji="1" lang="en-US" altLang="ja-JP" dirty="0"/>
              <a:t>SC Whiteboard</a:t>
            </a:r>
            <a:endParaRPr kumimoji="1" lang="ja-JP" altLang="en-US" dirty="0"/>
          </a:p>
        </p:txBody>
      </p:sp>
      <p:sp>
        <p:nvSpPr>
          <p:cNvPr id="15" name="テキスト ボックス 14">
            <a:extLst>
              <a:ext uri="{FF2B5EF4-FFF2-40B4-BE49-F238E27FC236}">
                <a16:creationId xmlns:a16="http://schemas.microsoft.com/office/drawing/2014/main" id="{494B2609-EBDC-4072-0111-DD41117222AA}"/>
              </a:ext>
            </a:extLst>
          </p:cNvPr>
          <p:cNvSpPr txBox="1"/>
          <p:nvPr/>
        </p:nvSpPr>
        <p:spPr>
          <a:xfrm>
            <a:off x="1409414" y="5200687"/>
            <a:ext cx="1712328" cy="369332"/>
          </a:xfrm>
          <a:prstGeom prst="rect">
            <a:avLst/>
          </a:prstGeom>
          <a:noFill/>
        </p:spPr>
        <p:txBody>
          <a:bodyPr wrap="none" rtlCol="0">
            <a:spAutoFit/>
          </a:bodyPr>
          <a:lstStyle/>
          <a:p>
            <a:r>
              <a:rPr kumimoji="1" lang="en-US" altLang="ja-JP" dirty="0"/>
              <a:t>SC Dashboard</a:t>
            </a:r>
            <a:endParaRPr kumimoji="1" lang="ja-JP" altLang="en-US" dirty="0"/>
          </a:p>
        </p:txBody>
      </p:sp>
    </p:spTree>
    <p:extLst>
      <p:ext uri="{BB962C8B-B14F-4D97-AF65-F5344CB8AC3E}">
        <p14:creationId xmlns:p14="http://schemas.microsoft.com/office/powerpoint/2010/main" val="363889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3C9E-56F5-0E49-3C04-779043FD3B0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DBF21-1939-7DEF-597A-5A9807C77129}"/>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30D96FEB-B522-78EF-8A7E-1463E085A772}"/>
              </a:ext>
            </a:extLst>
          </p:cNvPr>
          <p:cNvSpPr txBox="1"/>
          <p:nvPr/>
        </p:nvSpPr>
        <p:spPr>
          <a:xfrm>
            <a:off x="2232575" y="177806"/>
            <a:ext cx="8931611" cy="400110"/>
          </a:xfrm>
          <a:prstGeom prst="rect">
            <a:avLst/>
          </a:prstGeom>
          <a:noFill/>
        </p:spPr>
        <p:txBody>
          <a:bodyPr wrap="square">
            <a:spAutoFit/>
          </a:bodyPr>
          <a:lstStyle/>
          <a:p>
            <a:r>
              <a:rPr kumimoji="1" lang="en-US" altLang="ja-JP" sz="2000" dirty="0"/>
              <a:t>Login flow (</a:t>
            </a:r>
            <a:r>
              <a:rPr kumimoji="1" lang="en-US" altLang="ja-JP" sz="2000" dirty="0" err="1"/>
              <a:t>MyKomatsu</a:t>
            </a:r>
            <a:r>
              <a:rPr kumimoji="1" lang="en-US" altLang="ja-JP" sz="2000" dirty="0"/>
              <a:t> authentication users)</a:t>
            </a:r>
          </a:p>
        </p:txBody>
      </p:sp>
      <p:sp>
        <p:nvSpPr>
          <p:cNvPr id="19" name="テキスト ボックス 18">
            <a:extLst>
              <a:ext uri="{FF2B5EF4-FFF2-40B4-BE49-F238E27FC236}">
                <a16:creationId xmlns:a16="http://schemas.microsoft.com/office/drawing/2014/main" id="{5A547446-CB95-292C-C231-B7BB4E7B521D}"/>
              </a:ext>
            </a:extLst>
          </p:cNvPr>
          <p:cNvSpPr txBox="1"/>
          <p:nvPr/>
        </p:nvSpPr>
        <p:spPr>
          <a:xfrm>
            <a:off x="434543" y="874058"/>
            <a:ext cx="10729643" cy="1323439"/>
          </a:xfrm>
          <a:prstGeom prst="rect">
            <a:avLst/>
          </a:prstGeom>
          <a:noFill/>
        </p:spPr>
        <p:txBody>
          <a:bodyPr wrap="square" rtlCol="0">
            <a:spAutoFit/>
          </a:bodyPr>
          <a:lstStyle/>
          <a:p>
            <a:r>
              <a:rPr kumimoji="1" lang="en-US" altLang="ja-JP" sz="1600" dirty="0"/>
              <a:t>As a result of PF integration, the login screen transition for </a:t>
            </a:r>
            <a:r>
              <a:rPr kumimoji="1" lang="en-US" altLang="ja-JP" sz="1600" dirty="0" err="1"/>
              <a:t>MyKomatsu</a:t>
            </a:r>
            <a:r>
              <a:rPr kumimoji="1" lang="en-US" altLang="ja-JP" sz="1600" dirty="0"/>
              <a:t> authentication users will be as follows:</a:t>
            </a:r>
          </a:p>
          <a:p>
            <a:endParaRPr kumimoji="1" lang="en-US" altLang="ja-JP" sz="1600" dirty="0"/>
          </a:p>
          <a:p>
            <a:r>
              <a:rPr kumimoji="1" lang="en-US" altLang="ja-JP" sz="1600" dirty="0"/>
              <a:t>※Standard</a:t>
            </a:r>
            <a:r>
              <a:rPr kumimoji="1" lang="ja-JP" altLang="en-US" sz="1600" dirty="0"/>
              <a:t> </a:t>
            </a:r>
            <a:r>
              <a:rPr kumimoji="1" lang="en-US" altLang="ja-JP" sz="1600" dirty="0"/>
              <a:t>authentication</a:t>
            </a:r>
            <a:r>
              <a:rPr kumimoji="1" lang="ja-JP" altLang="en-US" sz="1600" dirty="0"/>
              <a:t> </a:t>
            </a:r>
            <a:r>
              <a:rPr kumimoji="1" lang="en-US" altLang="ja-JP" sz="1600" dirty="0"/>
              <a:t>users</a:t>
            </a:r>
            <a:r>
              <a:rPr kumimoji="1" lang="ja-JP" altLang="en-US" sz="1600" dirty="0"/>
              <a:t> </a:t>
            </a:r>
            <a:r>
              <a:rPr kumimoji="1" lang="en-US" altLang="ja-JP" sz="1600" dirty="0"/>
              <a:t>and</a:t>
            </a:r>
            <a:r>
              <a:rPr kumimoji="1" lang="ja-JP" altLang="en-US" sz="1600" dirty="0"/>
              <a:t> </a:t>
            </a:r>
            <a:r>
              <a:rPr kumimoji="1" lang="en-US" altLang="ja-JP" sz="1600" dirty="0" err="1"/>
              <a:t>LandLog</a:t>
            </a:r>
            <a:r>
              <a:rPr kumimoji="1" lang="ja-JP" altLang="en-US" sz="1600" dirty="0"/>
              <a:t> </a:t>
            </a:r>
            <a:r>
              <a:rPr kumimoji="1" lang="en-US" altLang="ja-JP" sz="1600" dirty="0"/>
              <a:t>authentication users remain the same.</a:t>
            </a:r>
          </a:p>
          <a:p>
            <a:r>
              <a:rPr kumimoji="1" lang="en-US" altLang="ja-JP" sz="1600" dirty="0"/>
              <a:t>※It goes through </a:t>
            </a:r>
            <a:r>
              <a:rPr kumimoji="1" lang="en-US" altLang="ja-JP" sz="1600" dirty="0" err="1"/>
              <a:t>LandLog</a:t>
            </a:r>
            <a:r>
              <a:rPr kumimoji="1" lang="en-US" altLang="ja-JP" sz="1600" dirty="0"/>
              <a:t> authentication screen so that the user can utilize </a:t>
            </a:r>
            <a:r>
              <a:rPr kumimoji="1" lang="en-US" altLang="ja-JP" sz="1600" dirty="0" err="1"/>
              <a:t>LandLog</a:t>
            </a:r>
            <a:r>
              <a:rPr kumimoji="1" lang="en-US" altLang="ja-JP" sz="1600" dirty="0"/>
              <a:t> APIs for PF integration features.</a:t>
            </a:r>
          </a:p>
        </p:txBody>
      </p:sp>
      <p:pic>
        <p:nvPicPr>
          <p:cNvPr id="3" name="図 2" descr="グラフィカル ユーザー インターフェイス, Web サイト&#10;&#10;AI 生成コンテンツは誤りを含む可能性があります。">
            <a:extLst>
              <a:ext uri="{FF2B5EF4-FFF2-40B4-BE49-F238E27FC236}">
                <a16:creationId xmlns:a16="http://schemas.microsoft.com/office/drawing/2014/main" id="{0E9D7C20-AF20-9375-94E1-B28EEBDBE2F3}"/>
              </a:ext>
            </a:extLst>
          </p:cNvPr>
          <p:cNvPicPr>
            <a:picLocks noChangeAspect="1"/>
          </p:cNvPicPr>
          <p:nvPr/>
        </p:nvPicPr>
        <p:blipFill>
          <a:blip r:embed="rId2"/>
          <a:stretch>
            <a:fillRect/>
          </a:stretch>
        </p:blipFill>
        <p:spPr>
          <a:xfrm>
            <a:off x="246528" y="2919756"/>
            <a:ext cx="2177819" cy="2584227"/>
          </a:xfrm>
          <a:prstGeom prst="rect">
            <a:avLst/>
          </a:prstGeom>
          <a:ln>
            <a:solidFill>
              <a:schemeClr val="bg2">
                <a:lumMod val="75000"/>
              </a:schemeClr>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C7A52825-BC96-1341-80BA-49B0E9A40F6A}"/>
              </a:ext>
            </a:extLst>
          </p:cNvPr>
          <p:cNvPicPr>
            <a:picLocks noChangeAspect="1"/>
          </p:cNvPicPr>
          <p:nvPr/>
        </p:nvPicPr>
        <p:blipFill>
          <a:blip r:embed="rId3"/>
          <a:stretch>
            <a:fillRect/>
          </a:stretch>
        </p:blipFill>
        <p:spPr>
          <a:xfrm>
            <a:off x="2626353" y="2919755"/>
            <a:ext cx="2179892" cy="2584227"/>
          </a:xfrm>
          <a:prstGeom prst="rect">
            <a:avLst/>
          </a:prstGeom>
          <a:ln>
            <a:solidFill>
              <a:schemeClr val="bg2">
                <a:lumMod val="75000"/>
              </a:schemeClr>
            </a:solidFill>
          </a:ln>
        </p:spPr>
      </p:pic>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2293A65C-A6D9-4EBF-E6D3-D3BF577B3FAA}"/>
              </a:ext>
            </a:extLst>
          </p:cNvPr>
          <p:cNvPicPr>
            <a:picLocks noChangeAspect="1"/>
          </p:cNvPicPr>
          <p:nvPr/>
        </p:nvPicPr>
        <p:blipFill>
          <a:blip r:embed="rId4"/>
          <a:stretch>
            <a:fillRect/>
          </a:stretch>
        </p:blipFill>
        <p:spPr>
          <a:xfrm>
            <a:off x="5008251" y="2919755"/>
            <a:ext cx="2175497" cy="2584227"/>
          </a:xfrm>
          <a:prstGeom prst="rect">
            <a:avLst/>
          </a:prstGeom>
          <a:ln>
            <a:solidFill>
              <a:schemeClr val="bg2">
                <a:lumMod val="75000"/>
              </a:schemeClr>
            </a:solidFill>
          </a:ln>
        </p:spPr>
      </p:pic>
      <p:pic>
        <p:nvPicPr>
          <p:cNvPr id="12" name="図 11"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C2529A98-4E2A-1A88-87B6-683D84E73641}"/>
              </a:ext>
            </a:extLst>
          </p:cNvPr>
          <p:cNvPicPr>
            <a:picLocks noChangeAspect="1"/>
          </p:cNvPicPr>
          <p:nvPr/>
        </p:nvPicPr>
        <p:blipFill>
          <a:blip r:embed="rId5"/>
          <a:stretch>
            <a:fillRect/>
          </a:stretch>
        </p:blipFill>
        <p:spPr>
          <a:xfrm>
            <a:off x="7394557" y="2919755"/>
            <a:ext cx="2161594" cy="2584227"/>
          </a:xfrm>
          <a:prstGeom prst="rect">
            <a:avLst/>
          </a:prstGeom>
          <a:ln>
            <a:solidFill>
              <a:schemeClr val="bg2">
                <a:lumMod val="75000"/>
              </a:schemeClr>
            </a:solidFill>
          </a:ln>
        </p:spPr>
      </p:pic>
      <p:pic>
        <p:nvPicPr>
          <p:cNvPr id="14" name="図 13" descr="キーボード が含まれている画像&#10;&#10;AI 生成コンテンツは誤りを含む可能性があります。">
            <a:extLst>
              <a:ext uri="{FF2B5EF4-FFF2-40B4-BE49-F238E27FC236}">
                <a16:creationId xmlns:a16="http://schemas.microsoft.com/office/drawing/2014/main" id="{C29BDB33-A5FB-31DE-4823-4A7D470EEABD}"/>
              </a:ext>
            </a:extLst>
          </p:cNvPr>
          <p:cNvPicPr>
            <a:picLocks noChangeAspect="1"/>
          </p:cNvPicPr>
          <p:nvPr/>
        </p:nvPicPr>
        <p:blipFill>
          <a:blip r:embed="rId6"/>
          <a:stretch>
            <a:fillRect/>
          </a:stretch>
        </p:blipFill>
        <p:spPr>
          <a:xfrm>
            <a:off x="9766960" y="2919757"/>
            <a:ext cx="2178512" cy="2584227"/>
          </a:xfrm>
          <a:prstGeom prst="rect">
            <a:avLst/>
          </a:prstGeom>
          <a:ln>
            <a:solidFill>
              <a:schemeClr val="bg2">
                <a:lumMod val="75000"/>
              </a:schemeClr>
            </a:solidFill>
          </a:ln>
        </p:spPr>
      </p:pic>
      <p:sp>
        <p:nvSpPr>
          <p:cNvPr id="15" name="矢印: 右 14">
            <a:extLst>
              <a:ext uri="{FF2B5EF4-FFF2-40B4-BE49-F238E27FC236}">
                <a16:creationId xmlns:a16="http://schemas.microsoft.com/office/drawing/2014/main" id="{A46F9D63-0457-B7FB-C2CA-218B68D53B64}"/>
              </a:ext>
            </a:extLst>
          </p:cNvPr>
          <p:cNvSpPr/>
          <p:nvPr/>
        </p:nvSpPr>
        <p:spPr>
          <a:xfrm>
            <a:off x="2305063"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9546583A-B8D6-4660-E071-3A593363ADE1}"/>
              </a:ext>
            </a:extLst>
          </p:cNvPr>
          <p:cNvSpPr/>
          <p:nvPr/>
        </p:nvSpPr>
        <p:spPr>
          <a:xfrm>
            <a:off x="4751570"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A36E139C-1663-C055-94E9-2F9536DFF469}"/>
              </a:ext>
            </a:extLst>
          </p:cNvPr>
          <p:cNvSpPr/>
          <p:nvPr/>
        </p:nvSpPr>
        <p:spPr>
          <a:xfrm>
            <a:off x="7085119"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BC0AA3-A278-3312-350E-960576A3D8A5}"/>
              </a:ext>
            </a:extLst>
          </p:cNvPr>
          <p:cNvSpPr/>
          <p:nvPr/>
        </p:nvSpPr>
        <p:spPr>
          <a:xfrm>
            <a:off x="9483969" y="3808100"/>
            <a:ext cx="402968" cy="8075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112C7AE-F908-FCB9-2219-C461CEFE8B2A}"/>
              </a:ext>
            </a:extLst>
          </p:cNvPr>
          <p:cNvSpPr txBox="1"/>
          <p:nvPr/>
        </p:nvSpPr>
        <p:spPr>
          <a:xfrm>
            <a:off x="246528" y="5608320"/>
            <a:ext cx="1587294" cy="261610"/>
          </a:xfrm>
          <a:prstGeom prst="rect">
            <a:avLst/>
          </a:prstGeom>
          <a:noFill/>
        </p:spPr>
        <p:txBody>
          <a:bodyPr wrap="none" rtlCol="0">
            <a:spAutoFit/>
          </a:bodyPr>
          <a:lstStyle/>
          <a:p>
            <a:r>
              <a:rPr kumimoji="1" lang="en-US" altLang="ja-JP" sz="1100" dirty="0">
                <a:latin typeface="+mn-ea"/>
              </a:rPr>
              <a:t>Enter E-mail address.</a:t>
            </a:r>
            <a:endParaRPr kumimoji="1" lang="ja-JP" altLang="en-US" sz="1100" dirty="0">
              <a:latin typeface="+mn-ea"/>
            </a:endParaRPr>
          </a:p>
        </p:txBody>
      </p:sp>
      <p:sp>
        <p:nvSpPr>
          <p:cNvPr id="22" name="テキスト ボックス 21">
            <a:extLst>
              <a:ext uri="{FF2B5EF4-FFF2-40B4-BE49-F238E27FC236}">
                <a16:creationId xmlns:a16="http://schemas.microsoft.com/office/drawing/2014/main" id="{941C70EE-4D94-58DC-D021-498A8E7BACA6}"/>
              </a:ext>
            </a:extLst>
          </p:cNvPr>
          <p:cNvSpPr txBox="1"/>
          <p:nvPr/>
        </p:nvSpPr>
        <p:spPr>
          <a:xfrm>
            <a:off x="2626353" y="5608320"/>
            <a:ext cx="1587294" cy="261610"/>
          </a:xfrm>
          <a:prstGeom prst="rect">
            <a:avLst/>
          </a:prstGeom>
          <a:noFill/>
        </p:spPr>
        <p:txBody>
          <a:bodyPr wrap="none" rtlCol="0">
            <a:spAutoFit/>
          </a:bodyPr>
          <a:lstStyle/>
          <a:p>
            <a:r>
              <a:rPr kumimoji="1" lang="en-US" altLang="ja-JP" sz="1100" dirty="0">
                <a:latin typeface="+mn-ea"/>
              </a:rPr>
              <a:t>Enter E-mail address.</a:t>
            </a:r>
            <a:endParaRPr kumimoji="1" lang="ja-JP" altLang="en-US" sz="1100" dirty="0">
              <a:latin typeface="+mn-ea"/>
            </a:endParaRPr>
          </a:p>
        </p:txBody>
      </p:sp>
      <p:sp>
        <p:nvSpPr>
          <p:cNvPr id="24" name="テキスト ボックス 23">
            <a:extLst>
              <a:ext uri="{FF2B5EF4-FFF2-40B4-BE49-F238E27FC236}">
                <a16:creationId xmlns:a16="http://schemas.microsoft.com/office/drawing/2014/main" id="{6BF9E6B3-0798-E6B5-9D7D-6EE3678A6DDD}"/>
              </a:ext>
            </a:extLst>
          </p:cNvPr>
          <p:cNvSpPr txBox="1"/>
          <p:nvPr/>
        </p:nvSpPr>
        <p:spPr>
          <a:xfrm>
            <a:off x="4953054" y="5608320"/>
            <a:ext cx="1500732" cy="261610"/>
          </a:xfrm>
          <a:prstGeom prst="rect">
            <a:avLst/>
          </a:prstGeom>
          <a:noFill/>
        </p:spPr>
        <p:txBody>
          <a:bodyPr wrap="none" rtlCol="0">
            <a:spAutoFit/>
          </a:bodyPr>
          <a:lstStyle/>
          <a:p>
            <a:r>
              <a:rPr kumimoji="1" lang="en-US" altLang="ja-JP" sz="1100" dirty="0">
                <a:latin typeface="+mn-ea"/>
              </a:rPr>
              <a:t>Select your account.</a:t>
            </a:r>
            <a:endParaRPr kumimoji="1" lang="ja-JP" altLang="en-US" sz="1100" dirty="0">
              <a:latin typeface="+mn-ea"/>
            </a:endParaRPr>
          </a:p>
        </p:txBody>
      </p:sp>
      <p:sp>
        <p:nvSpPr>
          <p:cNvPr id="25" name="テキスト ボックス 24">
            <a:extLst>
              <a:ext uri="{FF2B5EF4-FFF2-40B4-BE49-F238E27FC236}">
                <a16:creationId xmlns:a16="http://schemas.microsoft.com/office/drawing/2014/main" id="{730E6654-2942-F6D8-A898-F0E11F0B87C3}"/>
              </a:ext>
            </a:extLst>
          </p:cNvPr>
          <p:cNvSpPr txBox="1"/>
          <p:nvPr/>
        </p:nvSpPr>
        <p:spPr>
          <a:xfrm>
            <a:off x="7394557" y="5608320"/>
            <a:ext cx="2797561" cy="261610"/>
          </a:xfrm>
          <a:prstGeom prst="rect">
            <a:avLst/>
          </a:prstGeom>
          <a:noFill/>
        </p:spPr>
        <p:txBody>
          <a:bodyPr wrap="none" rtlCol="0">
            <a:spAutoFit/>
          </a:bodyPr>
          <a:lstStyle/>
          <a:p>
            <a:r>
              <a:rPr kumimoji="1" lang="en-US" altLang="ja-JP" sz="1100" dirty="0">
                <a:latin typeface="+mn-ea"/>
              </a:rPr>
              <a:t>Enter a code sent to the E-mail address.</a:t>
            </a:r>
            <a:endParaRPr kumimoji="1" lang="ja-JP" altLang="en-US" sz="1100" dirty="0">
              <a:latin typeface="+mn-ea"/>
            </a:endParaRPr>
          </a:p>
        </p:txBody>
      </p:sp>
    </p:spTree>
    <p:extLst>
      <p:ext uri="{BB962C8B-B14F-4D97-AF65-F5344CB8AC3E}">
        <p14:creationId xmlns:p14="http://schemas.microsoft.com/office/powerpoint/2010/main" val="341999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a:extLst>
            <a:ext uri="{FF2B5EF4-FFF2-40B4-BE49-F238E27FC236}">
              <a16:creationId xmlns:a16="http://schemas.microsoft.com/office/drawing/2014/main" id="{3951CBAF-9E32-B015-9C35-7AA928212E6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3CC0210-B676-6630-C7DD-490E0DA3F0E3}"/>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7BD7BDF0-6AEA-36AB-D9D4-BD0B8A401E1A}"/>
              </a:ext>
            </a:extLst>
          </p:cNvPr>
          <p:cNvSpPr txBox="1"/>
          <p:nvPr/>
        </p:nvSpPr>
        <p:spPr>
          <a:xfrm>
            <a:off x="1630194" y="2459504"/>
            <a:ext cx="8931611" cy="1938992"/>
          </a:xfrm>
          <a:prstGeom prst="rect">
            <a:avLst/>
          </a:prstGeom>
          <a:noFill/>
        </p:spPr>
        <p:txBody>
          <a:bodyPr wrap="square">
            <a:spAutoFit/>
          </a:bodyPr>
          <a:lstStyle/>
          <a:p>
            <a:pPr algn="ctr"/>
            <a:r>
              <a:rPr kumimoji="1" lang="en-US" altLang="ja-JP" sz="6000" b="1" dirty="0">
                <a:solidFill>
                  <a:schemeClr val="bg1"/>
                </a:solidFill>
              </a:rPr>
              <a:t>User Operation </a:t>
            </a:r>
          </a:p>
          <a:p>
            <a:pPr algn="ctr"/>
            <a:r>
              <a:rPr kumimoji="1" lang="en-US" altLang="ja-JP" sz="6000" b="1" dirty="0">
                <a:solidFill>
                  <a:schemeClr val="bg1"/>
                </a:solidFill>
              </a:rPr>
              <a:t>(SC Field)</a:t>
            </a:r>
          </a:p>
        </p:txBody>
      </p:sp>
    </p:spTree>
    <p:extLst>
      <p:ext uri="{BB962C8B-B14F-4D97-AF65-F5344CB8AC3E}">
        <p14:creationId xmlns:p14="http://schemas.microsoft.com/office/powerpoint/2010/main" val="259894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5122-3E9C-5A1B-7B6A-910BBBA3B938}"/>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0B62CDFC-15F1-4656-227B-BEB35CC01345}"/>
              </a:ext>
            </a:extLst>
          </p:cNvPr>
          <p:cNvPicPr>
            <a:picLocks noChangeAspect="1"/>
          </p:cNvPicPr>
          <p:nvPr/>
        </p:nvPicPr>
        <p:blipFill>
          <a:blip r:embed="rId2"/>
          <a:stretch>
            <a:fillRect/>
          </a:stretch>
        </p:blipFill>
        <p:spPr>
          <a:xfrm>
            <a:off x="6894687" y="2627989"/>
            <a:ext cx="3160692" cy="3841163"/>
          </a:xfrm>
          <a:prstGeom prst="rect">
            <a:avLst/>
          </a:prstGeom>
        </p:spPr>
      </p:pic>
      <p:pic>
        <p:nvPicPr>
          <p:cNvPr id="3" name="図 2">
            <a:extLst>
              <a:ext uri="{FF2B5EF4-FFF2-40B4-BE49-F238E27FC236}">
                <a16:creationId xmlns:a16="http://schemas.microsoft.com/office/drawing/2014/main" id="{F0410CBC-CA85-6787-DFC7-B7B11ABAF750}"/>
              </a:ext>
            </a:extLst>
          </p:cNvPr>
          <p:cNvPicPr>
            <a:picLocks noChangeAspect="1"/>
          </p:cNvPicPr>
          <p:nvPr/>
        </p:nvPicPr>
        <p:blipFill>
          <a:blip r:embed="rId3"/>
          <a:stretch>
            <a:fillRect/>
          </a:stretch>
        </p:blipFill>
        <p:spPr>
          <a:xfrm>
            <a:off x="950284" y="2627989"/>
            <a:ext cx="3181985" cy="3852886"/>
          </a:xfrm>
          <a:prstGeom prst="rect">
            <a:avLst/>
          </a:prstGeom>
        </p:spPr>
      </p:pic>
      <p:sp>
        <p:nvSpPr>
          <p:cNvPr id="6" name="テキスト ボックス 5">
            <a:extLst>
              <a:ext uri="{FF2B5EF4-FFF2-40B4-BE49-F238E27FC236}">
                <a16:creationId xmlns:a16="http://schemas.microsoft.com/office/drawing/2014/main" id="{A915871B-60DD-AB82-A10F-AFBAF6E9140A}"/>
              </a:ext>
            </a:extLst>
          </p:cNvPr>
          <p:cNvSpPr txBox="1"/>
          <p:nvPr/>
        </p:nvSpPr>
        <p:spPr>
          <a:xfrm>
            <a:off x="246529" y="874058"/>
            <a:ext cx="117313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sz="1400">
              <a:solidFill>
                <a:srgbClr val="000000"/>
              </a:solidFill>
              <a:ea typeface="游ゴシック"/>
            </a:endParaRPr>
          </a:p>
          <a:p>
            <a:endParaRPr lang="ja-JP" altLang="en-US" sz="1400">
              <a:ea typeface="游ゴシック"/>
            </a:endParaRPr>
          </a:p>
        </p:txBody>
      </p:sp>
      <p:sp>
        <p:nvSpPr>
          <p:cNvPr id="4" name="TextBox 9">
            <a:extLst>
              <a:ext uri="{FF2B5EF4-FFF2-40B4-BE49-F238E27FC236}">
                <a16:creationId xmlns:a16="http://schemas.microsoft.com/office/drawing/2014/main" id="{99B59030-C457-6760-431B-BCFD80486583}"/>
              </a:ext>
            </a:extLst>
          </p:cNvPr>
          <p:cNvSpPr txBox="1"/>
          <p:nvPr/>
        </p:nvSpPr>
        <p:spPr>
          <a:xfrm>
            <a:off x="2232575" y="177806"/>
            <a:ext cx="8931611" cy="400110"/>
          </a:xfrm>
          <a:prstGeom prst="rect">
            <a:avLst/>
          </a:prstGeom>
          <a:noFill/>
        </p:spPr>
        <p:txBody>
          <a:bodyPr wrap="square">
            <a:spAutoFit/>
          </a:bodyPr>
          <a:lstStyle/>
          <a:p>
            <a:r>
              <a:rPr kumimoji="1" lang="en-US" altLang="ja-JP" sz="2000" dirty="0"/>
              <a:t>Equipment creation flow</a:t>
            </a:r>
          </a:p>
        </p:txBody>
      </p:sp>
      <p:sp>
        <p:nvSpPr>
          <p:cNvPr id="19" name="テキスト ボックス 18">
            <a:extLst>
              <a:ext uri="{FF2B5EF4-FFF2-40B4-BE49-F238E27FC236}">
                <a16:creationId xmlns:a16="http://schemas.microsoft.com/office/drawing/2014/main" id="{B784BC74-C183-BADC-B585-ADF1D1A02855}"/>
              </a:ext>
            </a:extLst>
          </p:cNvPr>
          <p:cNvSpPr txBox="1"/>
          <p:nvPr/>
        </p:nvSpPr>
        <p:spPr>
          <a:xfrm>
            <a:off x="434543" y="873663"/>
            <a:ext cx="10729643" cy="1477328"/>
          </a:xfrm>
          <a:prstGeom prst="rect">
            <a:avLst/>
          </a:prstGeom>
          <a:noFill/>
        </p:spPr>
        <p:txBody>
          <a:bodyPr wrap="square" rtlCol="0">
            <a:spAutoFit/>
          </a:bodyPr>
          <a:lstStyle/>
          <a:p>
            <a:r>
              <a:rPr kumimoji="1" lang="en-US" altLang="ja-JP" dirty="0"/>
              <a:t>The UI flow for creating equipment remains the same as before. </a:t>
            </a:r>
          </a:p>
          <a:p>
            <a:r>
              <a:rPr kumimoji="1" lang="en-US" altLang="ja-JP" dirty="0"/>
              <a:t>Newly created equipment is automatically reflected in </a:t>
            </a:r>
            <a:r>
              <a:rPr kumimoji="1" lang="en-US" altLang="ja-JP" dirty="0" err="1"/>
              <a:t>LandLog</a:t>
            </a:r>
            <a:r>
              <a:rPr kumimoji="1" lang="en-US" altLang="ja-JP" dirty="0"/>
              <a:t> PF and become linked between SC Field/Office and </a:t>
            </a:r>
            <a:r>
              <a:rPr kumimoji="1" lang="en-US" altLang="ja-JP" dirty="0" err="1"/>
              <a:t>LandLog</a:t>
            </a:r>
            <a:r>
              <a:rPr kumimoji="1" lang="en-US" altLang="ja-JP" dirty="0"/>
              <a:t> PF.</a:t>
            </a:r>
          </a:p>
          <a:p>
            <a:r>
              <a:rPr kumimoji="1" lang="en-US" altLang="ja-JP" dirty="0"/>
              <a:t>Equipment creation is performed from “Create Equipment” in the Equipment Setup screen. By entering the equipment details and pressing “</a:t>
            </a:r>
            <a:r>
              <a:rPr kumimoji="1" lang="ja-JP" altLang="en-US" dirty="0"/>
              <a:t>✓</a:t>
            </a:r>
            <a:r>
              <a:rPr kumimoji="1" lang="en-US" altLang="ja-JP" dirty="0"/>
              <a:t>”, it is linked with </a:t>
            </a:r>
            <a:r>
              <a:rPr kumimoji="1" lang="en-US" altLang="ja-JP" dirty="0" err="1"/>
              <a:t>LandLog</a:t>
            </a:r>
            <a:r>
              <a:rPr kumimoji="1" lang="en-US" altLang="ja-JP" dirty="0"/>
              <a:t> PF.</a:t>
            </a:r>
          </a:p>
        </p:txBody>
      </p:sp>
      <p:sp>
        <p:nvSpPr>
          <p:cNvPr id="23" name="四角形: 角を丸くする 22">
            <a:extLst>
              <a:ext uri="{FF2B5EF4-FFF2-40B4-BE49-F238E27FC236}">
                <a16:creationId xmlns:a16="http://schemas.microsoft.com/office/drawing/2014/main" id="{3481E126-8CB1-767C-847D-B77B5B590802}"/>
              </a:ext>
            </a:extLst>
          </p:cNvPr>
          <p:cNvSpPr/>
          <p:nvPr/>
        </p:nvSpPr>
        <p:spPr>
          <a:xfrm>
            <a:off x="6947496" y="6049362"/>
            <a:ext cx="1519497" cy="39858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14D05749-46BC-BB19-088F-8D1B7DA972A3}"/>
              </a:ext>
            </a:extLst>
          </p:cNvPr>
          <p:cNvSpPr/>
          <p:nvPr/>
        </p:nvSpPr>
        <p:spPr>
          <a:xfrm>
            <a:off x="3639368" y="5515261"/>
            <a:ext cx="439497" cy="38229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コネクタ: 曲線 30">
            <a:extLst>
              <a:ext uri="{FF2B5EF4-FFF2-40B4-BE49-F238E27FC236}">
                <a16:creationId xmlns:a16="http://schemas.microsoft.com/office/drawing/2014/main" id="{2404D5D9-B308-9F47-DE1C-C5261D8E0ABF}"/>
              </a:ext>
            </a:extLst>
          </p:cNvPr>
          <p:cNvCxnSpPr>
            <a:cxnSpLocks/>
            <a:stCxn id="29" idx="0"/>
            <a:endCxn id="8" idx="2"/>
          </p:cNvCxnSpPr>
          <p:nvPr/>
        </p:nvCxnSpPr>
        <p:spPr>
          <a:xfrm rot="5400000" flipH="1" flipV="1">
            <a:off x="3786198" y="5117590"/>
            <a:ext cx="470590" cy="324753"/>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矢印: 右 32">
            <a:extLst>
              <a:ext uri="{FF2B5EF4-FFF2-40B4-BE49-F238E27FC236}">
                <a16:creationId xmlns:a16="http://schemas.microsoft.com/office/drawing/2014/main" id="{1A1DFD60-8680-B859-D7D6-C63182A46F0E}"/>
              </a:ext>
            </a:extLst>
          </p:cNvPr>
          <p:cNvSpPr/>
          <p:nvPr/>
        </p:nvSpPr>
        <p:spPr>
          <a:xfrm>
            <a:off x="5857432" y="3957895"/>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DDCB3C7-1835-AF99-772F-A2D017A17F20}"/>
              </a:ext>
            </a:extLst>
          </p:cNvPr>
          <p:cNvPicPr>
            <a:picLocks noChangeAspect="1"/>
          </p:cNvPicPr>
          <p:nvPr/>
        </p:nvPicPr>
        <p:blipFill>
          <a:blip r:embed="rId4"/>
          <a:stretch>
            <a:fillRect/>
          </a:stretch>
        </p:blipFill>
        <p:spPr>
          <a:xfrm>
            <a:off x="3106830" y="4064194"/>
            <a:ext cx="2154079" cy="980477"/>
          </a:xfrm>
          <a:prstGeom prst="rect">
            <a:avLst/>
          </a:prstGeom>
          <a:ln>
            <a:solidFill>
              <a:srgbClr val="FFC000"/>
            </a:solidFill>
          </a:ln>
        </p:spPr>
      </p:pic>
      <p:sp>
        <p:nvSpPr>
          <p:cNvPr id="32" name="四角形: 角を丸くする 31">
            <a:extLst>
              <a:ext uri="{FF2B5EF4-FFF2-40B4-BE49-F238E27FC236}">
                <a16:creationId xmlns:a16="http://schemas.microsoft.com/office/drawing/2014/main" id="{210720DD-7409-CC77-6522-F082A4979A2A}"/>
              </a:ext>
            </a:extLst>
          </p:cNvPr>
          <p:cNvSpPr/>
          <p:nvPr/>
        </p:nvSpPr>
        <p:spPr>
          <a:xfrm>
            <a:off x="3639368" y="4064193"/>
            <a:ext cx="1154795" cy="36902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6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7E32-BF63-5424-C919-9C60169D0D95}"/>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614D4A5C-A8C1-A352-5177-6411395C1248}"/>
              </a:ext>
            </a:extLst>
          </p:cNvPr>
          <p:cNvPicPr>
            <a:picLocks noChangeAspect="1"/>
          </p:cNvPicPr>
          <p:nvPr/>
        </p:nvPicPr>
        <p:blipFill>
          <a:blip r:embed="rId2"/>
          <a:stretch>
            <a:fillRect/>
          </a:stretch>
        </p:blipFill>
        <p:spPr>
          <a:xfrm>
            <a:off x="8631167" y="2130576"/>
            <a:ext cx="3166233" cy="3852886"/>
          </a:xfrm>
          <a:prstGeom prst="rect">
            <a:avLst/>
          </a:prstGeom>
        </p:spPr>
      </p:pic>
      <p:pic>
        <p:nvPicPr>
          <p:cNvPr id="17" name="図 16">
            <a:extLst>
              <a:ext uri="{FF2B5EF4-FFF2-40B4-BE49-F238E27FC236}">
                <a16:creationId xmlns:a16="http://schemas.microsoft.com/office/drawing/2014/main" id="{3C17D367-121E-D810-4039-CDEAC17AD0DC}"/>
              </a:ext>
            </a:extLst>
          </p:cNvPr>
          <p:cNvPicPr>
            <a:picLocks noChangeAspect="1"/>
          </p:cNvPicPr>
          <p:nvPr/>
        </p:nvPicPr>
        <p:blipFill>
          <a:blip r:embed="rId3"/>
          <a:stretch>
            <a:fillRect/>
          </a:stretch>
        </p:blipFill>
        <p:spPr>
          <a:xfrm>
            <a:off x="4602001" y="2130576"/>
            <a:ext cx="3177834" cy="3852886"/>
          </a:xfrm>
          <a:prstGeom prst="rect">
            <a:avLst/>
          </a:prstGeom>
        </p:spPr>
      </p:pic>
      <p:pic>
        <p:nvPicPr>
          <p:cNvPr id="5" name="図 4">
            <a:extLst>
              <a:ext uri="{FF2B5EF4-FFF2-40B4-BE49-F238E27FC236}">
                <a16:creationId xmlns:a16="http://schemas.microsoft.com/office/drawing/2014/main" id="{CBC64443-3443-937B-401A-8DA4D23C617E}"/>
              </a:ext>
            </a:extLst>
          </p:cNvPr>
          <p:cNvPicPr>
            <a:picLocks noChangeAspect="1"/>
          </p:cNvPicPr>
          <p:nvPr/>
        </p:nvPicPr>
        <p:blipFill>
          <a:blip r:embed="rId4"/>
          <a:stretch>
            <a:fillRect/>
          </a:stretch>
        </p:blipFill>
        <p:spPr>
          <a:xfrm>
            <a:off x="529761" y="2131451"/>
            <a:ext cx="3181985" cy="3852886"/>
          </a:xfrm>
          <a:prstGeom prst="rect">
            <a:avLst/>
          </a:prstGeom>
        </p:spPr>
      </p:pic>
      <p:pic>
        <p:nvPicPr>
          <p:cNvPr id="6" name="図 5">
            <a:extLst>
              <a:ext uri="{FF2B5EF4-FFF2-40B4-BE49-F238E27FC236}">
                <a16:creationId xmlns:a16="http://schemas.microsoft.com/office/drawing/2014/main" id="{3E6B8E44-7680-4390-4BC7-7BE7031ADFED}"/>
              </a:ext>
            </a:extLst>
          </p:cNvPr>
          <p:cNvPicPr>
            <a:picLocks noChangeAspect="1"/>
          </p:cNvPicPr>
          <p:nvPr/>
        </p:nvPicPr>
        <p:blipFill>
          <a:blip r:embed="rId5"/>
          <a:stretch>
            <a:fillRect/>
          </a:stretch>
        </p:blipFill>
        <p:spPr>
          <a:xfrm>
            <a:off x="1913726" y="3596691"/>
            <a:ext cx="1897747" cy="863802"/>
          </a:xfrm>
          <a:prstGeom prst="rect">
            <a:avLst/>
          </a:prstGeom>
          <a:ln>
            <a:solidFill>
              <a:srgbClr val="FFC000"/>
            </a:solidFill>
          </a:ln>
        </p:spPr>
      </p:pic>
      <p:sp>
        <p:nvSpPr>
          <p:cNvPr id="3" name="テキスト ボックス 2">
            <a:extLst>
              <a:ext uri="{FF2B5EF4-FFF2-40B4-BE49-F238E27FC236}">
                <a16:creationId xmlns:a16="http://schemas.microsoft.com/office/drawing/2014/main" id="{75DA3B7A-89B2-E006-E8C6-CE0FBF668D9A}"/>
              </a:ext>
            </a:extLst>
          </p:cNvPr>
          <p:cNvSpPr txBox="1"/>
          <p:nvPr/>
        </p:nvSpPr>
        <p:spPr>
          <a:xfrm>
            <a:off x="250660" y="873663"/>
            <a:ext cx="118243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ja-JP" altLang="en-US" sz="1400">
              <a:solidFill>
                <a:srgbClr val="000000"/>
              </a:solidFill>
              <a:ea typeface="+mn-lt"/>
              <a:cs typeface="+mn-lt"/>
            </a:endParaRPr>
          </a:p>
        </p:txBody>
      </p:sp>
      <p:sp>
        <p:nvSpPr>
          <p:cNvPr id="4" name="TextBox 9">
            <a:extLst>
              <a:ext uri="{FF2B5EF4-FFF2-40B4-BE49-F238E27FC236}">
                <a16:creationId xmlns:a16="http://schemas.microsoft.com/office/drawing/2014/main" id="{C73DF5CF-1C43-71B3-B646-096DFFE49930}"/>
              </a:ext>
            </a:extLst>
          </p:cNvPr>
          <p:cNvSpPr txBox="1"/>
          <p:nvPr/>
        </p:nvSpPr>
        <p:spPr>
          <a:xfrm>
            <a:off x="2232575" y="177806"/>
            <a:ext cx="8931611" cy="400110"/>
          </a:xfrm>
          <a:prstGeom prst="rect">
            <a:avLst/>
          </a:prstGeom>
          <a:noFill/>
        </p:spPr>
        <p:txBody>
          <a:bodyPr wrap="square">
            <a:spAutoFit/>
          </a:bodyPr>
          <a:lstStyle/>
          <a:p>
            <a:r>
              <a:rPr kumimoji="1" lang="en-US" altLang="ja-JP" sz="2000" dirty="0"/>
              <a:t>Equipment import flow</a:t>
            </a:r>
          </a:p>
        </p:txBody>
      </p:sp>
      <p:sp>
        <p:nvSpPr>
          <p:cNvPr id="12" name="四角形: 角を丸くする 11">
            <a:extLst>
              <a:ext uri="{FF2B5EF4-FFF2-40B4-BE49-F238E27FC236}">
                <a16:creationId xmlns:a16="http://schemas.microsoft.com/office/drawing/2014/main" id="{FAF2A59D-9404-AE31-5FB2-5069C4A0A539}"/>
              </a:ext>
            </a:extLst>
          </p:cNvPr>
          <p:cNvSpPr/>
          <p:nvPr/>
        </p:nvSpPr>
        <p:spPr>
          <a:xfrm>
            <a:off x="3217381" y="4993784"/>
            <a:ext cx="439497" cy="41348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曲線 13">
            <a:extLst>
              <a:ext uri="{FF2B5EF4-FFF2-40B4-BE49-F238E27FC236}">
                <a16:creationId xmlns:a16="http://schemas.microsoft.com/office/drawing/2014/main" id="{2DBBDCBD-0437-04C5-52B6-2E2B953BAAA2}"/>
              </a:ext>
            </a:extLst>
          </p:cNvPr>
          <p:cNvCxnSpPr>
            <a:cxnSpLocks/>
            <a:stCxn id="12" idx="0"/>
            <a:endCxn id="6" idx="2"/>
          </p:cNvCxnSpPr>
          <p:nvPr/>
        </p:nvCxnSpPr>
        <p:spPr>
          <a:xfrm rot="16200000" flipV="1">
            <a:off x="2883220" y="4439874"/>
            <a:ext cx="533291" cy="574530"/>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A13F3370-932E-763C-F02D-C02A08B30644}"/>
              </a:ext>
            </a:extLst>
          </p:cNvPr>
          <p:cNvSpPr/>
          <p:nvPr/>
        </p:nvSpPr>
        <p:spPr>
          <a:xfrm>
            <a:off x="1956803" y="4052213"/>
            <a:ext cx="992537" cy="36902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3AECDEE2-1E0D-DCCF-90CA-3143E7FB66C7}"/>
              </a:ext>
            </a:extLst>
          </p:cNvPr>
          <p:cNvSpPr/>
          <p:nvPr/>
        </p:nvSpPr>
        <p:spPr>
          <a:xfrm>
            <a:off x="4610793" y="5528140"/>
            <a:ext cx="1596576" cy="42894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C4ED0049-1B62-8D8B-C579-483730A789EB}"/>
              </a:ext>
            </a:extLst>
          </p:cNvPr>
          <p:cNvSpPr/>
          <p:nvPr/>
        </p:nvSpPr>
        <p:spPr>
          <a:xfrm>
            <a:off x="3944983" y="364018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DFEE1168-32EA-8BE3-D2E8-5E95C91AF4BE}"/>
              </a:ext>
            </a:extLst>
          </p:cNvPr>
          <p:cNvSpPr/>
          <p:nvPr/>
        </p:nvSpPr>
        <p:spPr>
          <a:xfrm>
            <a:off x="7922473" y="3640187"/>
            <a:ext cx="566057" cy="11930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222CFEE-2D08-07B0-2190-95147FE01B7B}"/>
              </a:ext>
            </a:extLst>
          </p:cNvPr>
          <p:cNvSpPr txBox="1"/>
          <p:nvPr/>
        </p:nvSpPr>
        <p:spPr>
          <a:xfrm>
            <a:off x="519559" y="6159299"/>
            <a:ext cx="1949573" cy="261610"/>
          </a:xfrm>
          <a:prstGeom prst="rect">
            <a:avLst/>
          </a:prstGeom>
          <a:noFill/>
        </p:spPr>
        <p:txBody>
          <a:bodyPr wrap="none" rtlCol="0">
            <a:spAutoFit/>
          </a:bodyPr>
          <a:lstStyle/>
          <a:p>
            <a:r>
              <a:rPr kumimoji="1" lang="en-US" altLang="ja-JP" sz="1100" dirty="0">
                <a:latin typeface="+mn-ea"/>
              </a:rPr>
              <a:t>Select “Import Equipment”.</a:t>
            </a:r>
            <a:endParaRPr kumimoji="1" lang="ja-JP" altLang="en-US" sz="1100" dirty="0">
              <a:latin typeface="+mn-ea"/>
            </a:endParaRPr>
          </a:p>
        </p:txBody>
      </p:sp>
      <p:sp>
        <p:nvSpPr>
          <p:cNvPr id="33" name="テキスト ボックス 32">
            <a:extLst>
              <a:ext uri="{FF2B5EF4-FFF2-40B4-BE49-F238E27FC236}">
                <a16:creationId xmlns:a16="http://schemas.microsoft.com/office/drawing/2014/main" id="{ABAB5342-5915-FC1B-E007-253944DA5276}"/>
              </a:ext>
            </a:extLst>
          </p:cNvPr>
          <p:cNvSpPr txBox="1"/>
          <p:nvPr/>
        </p:nvSpPr>
        <p:spPr>
          <a:xfrm>
            <a:off x="4511040" y="6074660"/>
            <a:ext cx="3561806" cy="430887"/>
          </a:xfrm>
          <a:prstGeom prst="rect">
            <a:avLst/>
          </a:prstGeom>
          <a:noFill/>
        </p:spPr>
        <p:txBody>
          <a:bodyPr wrap="square" rtlCol="0">
            <a:spAutoFit/>
          </a:bodyPr>
          <a:lstStyle/>
          <a:p>
            <a:r>
              <a:rPr kumimoji="1" lang="en-US" altLang="ja-JP" sz="1100" dirty="0">
                <a:latin typeface="+mn-ea"/>
              </a:rPr>
              <a:t>All the available pieces in Equipment PF are shown.</a:t>
            </a:r>
          </a:p>
          <a:p>
            <a:r>
              <a:rPr kumimoji="1" lang="en-US" altLang="ja-JP" sz="1100" dirty="0">
                <a:latin typeface="+mn-ea"/>
              </a:rPr>
              <a:t>Select a piece to import, then press “Next”.</a:t>
            </a:r>
            <a:endParaRPr kumimoji="1" lang="ja-JP" altLang="en-US" sz="1100" dirty="0">
              <a:latin typeface="+mn-ea"/>
            </a:endParaRPr>
          </a:p>
        </p:txBody>
      </p:sp>
      <p:sp>
        <p:nvSpPr>
          <p:cNvPr id="34" name="テキスト ボックス 33">
            <a:extLst>
              <a:ext uri="{FF2B5EF4-FFF2-40B4-BE49-F238E27FC236}">
                <a16:creationId xmlns:a16="http://schemas.microsoft.com/office/drawing/2014/main" id="{4135DCAF-2143-E512-DE85-1EC165A3EF3F}"/>
              </a:ext>
            </a:extLst>
          </p:cNvPr>
          <p:cNvSpPr txBox="1"/>
          <p:nvPr/>
        </p:nvSpPr>
        <p:spPr>
          <a:xfrm>
            <a:off x="8488530" y="6074660"/>
            <a:ext cx="3371059" cy="430887"/>
          </a:xfrm>
          <a:prstGeom prst="rect">
            <a:avLst/>
          </a:prstGeom>
          <a:noFill/>
        </p:spPr>
        <p:txBody>
          <a:bodyPr wrap="square" rtlCol="0">
            <a:spAutoFit/>
          </a:bodyPr>
          <a:lstStyle/>
          <a:p>
            <a:r>
              <a:rPr kumimoji="1" lang="en-US" altLang="ja-JP" sz="1100" dirty="0">
                <a:latin typeface="+mn-ea"/>
              </a:rPr>
              <a:t>The imported piece appears in the Equipment Setup screen.</a:t>
            </a:r>
            <a:endParaRPr kumimoji="1" lang="ja-JP" altLang="en-US" sz="1100" dirty="0">
              <a:latin typeface="+mn-ea"/>
            </a:endParaRPr>
          </a:p>
        </p:txBody>
      </p:sp>
      <p:sp>
        <p:nvSpPr>
          <p:cNvPr id="35" name="テキスト ボックス 34">
            <a:extLst>
              <a:ext uri="{FF2B5EF4-FFF2-40B4-BE49-F238E27FC236}">
                <a16:creationId xmlns:a16="http://schemas.microsoft.com/office/drawing/2014/main" id="{AB50B15C-6C7A-BA8E-B450-454F6FF3CD65}"/>
              </a:ext>
            </a:extLst>
          </p:cNvPr>
          <p:cNvSpPr txBox="1"/>
          <p:nvPr/>
        </p:nvSpPr>
        <p:spPr>
          <a:xfrm>
            <a:off x="434543" y="873663"/>
            <a:ext cx="10729643" cy="646331"/>
          </a:xfrm>
          <a:prstGeom prst="rect">
            <a:avLst/>
          </a:prstGeom>
          <a:noFill/>
        </p:spPr>
        <p:txBody>
          <a:bodyPr wrap="square" rtlCol="0">
            <a:spAutoFit/>
          </a:bodyPr>
          <a:lstStyle/>
          <a:p>
            <a:r>
              <a:rPr kumimoji="1" lang="en-US" altLang="ja-JP" dirty="0"/>
              <a:t>Equipment existing in Equipment PF can be imported as follows.</a:t>
            </a:r>
          </a:p>
          <a:p>
            <a:r>
              <a:rPr kumimoji="1" lang="en-US" altLang="ja-JP" dirty="0"/>
              <a:t>Imported equipment will be linked between SC Field/Office and Equipment PF.</a:t>
            </a:r>
          </a:p>
        </p:txBody>
      </p:sp>
    </p:spTree>
    <p:extLst>
      <p:ext uri="{BB962C8B-B14F-4D97-AF65-F5344CB8AC3E}">
        <p14:creationId xmlns:p14="http://schemas.microsoft.com/office/powerpoint/2010/main" val="2363932566"/>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TotalTime>
  <Words>1040</Words>
  <Application>Microsoft Office PowerPoint</Application>
  <PresentationFormat>ワイド画面</PresentationFormat>
  <Paragraphs>72</Paragraphs>
  <Slides>17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17</vt:i4>
      </vt:variant>
    </vt:vector>
  </HeadingPairs>
  <TitlesOfParts>
    <vt:vector size="29" baseType="lpstr">
      <vt:lpstr>Meiryo UI</vt:lpstr>
      <vt:lpstr>小塚ゴシック Pr6N B</vt:lpstr>
      <vt:lpstr>游ゴシック</vt:lpstr>
      <vt:lpstr>游ゴシック Light</vt:lpstr>
      <vt:lpstr>游ゴシック Medium</vt:lpstr>
      <vt:lpstr>Arial</vt:lpstr>
      <vt:lpstr>Calibri</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狩野 祐介_15001</cp:lastModifiedBy>
  <cp:revision>24</cp:revision>
  <dcterms:created xsi:type="dcterms:W3CDTF">2024-04-23T08:00:44Z</dcterms:created>
  <dcterms:modified xsi:type="dcterms:W3CDTF">2026-04-10T08:44:21Z</dcterms:modified>
</cp:coreProperties>
</file>